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handoutMasterIdLst>
    <p:handoutMasterId r:id="rId31"/>
  </p:handoutMasterIdLst>
  <p:sldIdLst>
    <p:sldId id="256" r:id="rId2"/>
    <p:sldId id="280" r:id="rId3"/>
    <p:sldId id="341" r:id="rId4"/>
    <p:sldId id="342" r:id="rId5"/>
    <p:sldId id="343" r:id="rId6"/>
    <p:sldId id="344" r:id="rId7"/>
    <p:sldId id="345" r:id="rId8"/>
    <p:sldId id="346" r:id="rId9"/>
    <p:sldId id="302" r:id="rId10"/>
    <p:sldId id="303" r:id="rId11"/>
    <p:sldId id="305" r:id="rId12"/>
    <p:sldId id="307" r:id="rId13"/>
    <p:sldId id="308" r:id="rId14"/>
    <p:sldId id="330" r:id="rId15"/>
    <p:sldId id="347" r:id="rId16"/>
    <p:sldId id="313" r:id="rId17"/>
    <p:sldId id="312" r:id="rId18"/>
    <p:sldId id="348" r:id="rId19"/>
    <p:sldId id="316" r:id="rId20"/>
    <p:sldId id="317" r:id="rId21"/>
    <p:sldId id="349" r:id="rId22"/>
    <p:sldId id="323" r:id="rId23"/>
    <p:sldId id="324" r:id="rId24"/>
    <p:sldId id="325" r:id="rId25"/>
    <p:sldId id="326" r:id="rId26"/>
    <p:sldId id="327" r:id="rId27"/>
    <p:sldId id="329" r:id="rId28"/>
    <p:sldId id="304" r:id="rId29"/>
  </p:sldIdLst>
  <p:sldSz cx="9144000" cy="6858000" type="screen4x3"/>
  <p:notesSz cx="6669088" cy="9926638"/>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Stijl, thema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9698" autoAdjust="0"/>
  </p:normalViewPr>
  <p:slideViewPr>
    <p:cSldViewPr>
      <p:cViewPr varScale="1">
        <p:scale>
          <a:sx n="66" d="100"/>
          <a:sy n="66" d="100"/>
        </p:scale>
        <p:origin x="1506"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889938" cy="496332"/>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sz="quarter" idx="1"/>
          </p:nvPr>
        </p:nvSpPr>
        <p:spPr>
          <a:xfrm>
            <a:off x="3777607" y="0"/>
            <a:ext cx="2889938" cy="496332"/>
          </a:xfrm>
          <a:prstGeom prst="rect">
            <a:avLst/>
          </a:prstGeom>
        </p:spPr>
        <p:txBody>
          <a:bodyPr vert="horz" lIns="91440" tIns="45720" rIns="91440" bIns="45720" rtlCol="0"/>
          <a:lstStyle>
            <a:lvl1pPr algn="r">
              <a:defRPr sz="1200"/>
            </a:lvl1pPr>
          </a:lstStyle>
          <a:p>
            <a:fld id="{BA743895-7619-409B-8F23-1841F7E7020E}" type="datetimeFigureOut">
              <a:rPr lang="nl-NL" smtClean="0"/>
              <a:t>20-9-2018</a:t>
            </a:fld>
            <a:endParaRPr lang="nl-NL"/>
          </a:p>
        </p:txBody>
      </p:sp>
      <p:sp>
        <p:nvSpPr>
          <p:cNvPr id="4" name="Tijdelijke aanduiding voor voettekst 3"/>
          <p:cNvSpPr>
            <a:spLocks noGrp="1"/>
          </p:cNvSpPr>
          <p:nvPr>
            <p:ph type="ftr" sz="quarter" idx="2"/>
          </p:nvPr>
        </p:nvSpPr>
        <p:spPr>
          <a:xfrm>
            <a:off x="0" y="9428583"/>
            <a:ext cx="2889938" cy="496332"/>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p:cNvSpPr>
            <a:spLocks noGrp="1"/>
          </p:cNvSpPr>
          <p:nvPr>
            <p:ph type="sldNum" sz="quarter" idx="3"/>
          </p:nvPr>
        </p:nvSpPr>
        <p:spPr>
          <a:xfrm>
            <a:off x="3777607" y="9428583"/>
            <a:ext cx="2889938" cy="496332"/>
          </a:xfrm>
          <a:prstGeom prst="rect">
            <a:avLst/>
          </a:prstGeom>
        </p:spPr>
        <p:txBody>
          <a:bodyPr vert="horz" lIns="91440" tIns="45720" rIns="91440" bIns="45720" rtlCol="0" anchor="b"/>
          <a:lstStyle>
            <a:lvl1pPr algn="r">
              <a:defRPr sz="1200"/>
            </a:lvl1pPr>
          </a:lstStyle>
          <a:p>
            <a:fld id="{566FAC64-AE6D-47FE-9F82-63704C2D84C3}" type="slidenum">
              <a:rPr lang="nl-NL" smtClean="0"/>
              <a:t>‹nr.›</a:t>
            </a:fld>
            <a:endParaRPr lang="nl-NL"/>
          </a:p>
        </p:txBody>
      </p:sp>
    </p:spTree>
    <p:extLst>
      <p:ext uri="{BB962C8B-B14F-4D97-AF65-F5344CB8AC3E}">
        <p14:creationId xmlns:p14="http://schemas.microsoft.com/office/powerpoint/2010/main" val="553798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1"/>
            <a:ext cx="2889250" cy="496412"/>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778250" y="1"/>
            <a:ext cx="2889250" cy="496412"/>
          </a:xfrm>
          <a:prstGeom prst="rect">
            <a:avLst/>
          </a:prstGeom>
        </p:spPr>
        <p:txBody>
          <a:bodyPr vert="horz" lIns="91440" tIns="45720" rIns="91440" bIns="45720" rtlCol="0"/>
          <a:lstStyle>
            <a:lvl1pPr algn="r">
              <a:defRPr sz="1200"/>
            </a:lvl1pPr>
          </a:lstStyle>
          <a:p>
            <a:fld id="{3718EE87-0EFD-436B-8468-2D5B3D122E58}" type="datetimeFigureOut">
              <a:rPr lang="nl-NL" smtClean="0"/>
              <a:t>20-9-2018</a:t>
            </a:fld>
            <a:endParaRPr lang="nl-NL"/>
          </a:p>
        </p:txBody>
      </p:sp>
      <p:sp>
        <p:nvSpPr>
          <p:cNvPr id="4" name="Tijdelijke aanduiding voor dia-afbeelding 3"/>
          <p:cNvSpPr>
            <a:spLocks noGrp="1" noRot="1" noChangeAspect="1"/>
          </p:cNvSpPr>
          <p:nvPr>
            <p:ph type="sldImg" idx="2"/>
          </p:nvPr>
        </p:nvSpPr>
        <p:spPr>
          <a:xfrm>
            <a:off x="854075" y="744538"/>
            <a:ext cx="4960938" cy="3722687"/>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66750" y="4715113"/>
            <a:ext cx="5335588" cy="4467706"/>
          </a:xfrm>
          <a:prstGeom prst="rect">
            <a:avLst/>
          </a:prstGeom>
        </p:spPr>
        <p:txBody>
          <a:bodyPr vert="horz" lIns="91440" tIns="45720" rIns="91440" bIns="45720" rtlCol="0"/>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9428630"/>
            <a:ext cx="2889250" cy="496411"/>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778250" y="9428630"/>
            <a:ext cx="2889250" cy="496411"/>
          </a:xfrm>
          <a:prstGeom prst="rect">
            <a:avLst/>
          </a:prstGeom>
        </p:spPr>
        <p:txBody>
          <a:bodyPr vert="horz" lIns="91440" tIns="45720" rIns="91440" bIns="45720" rtlCol="0" anchor="b"/>
          <a:lstStyle>
            <a:lvl1pPr algn="r">
              <a:defRPr sz="1200"/>
            </a:lvl1pPr>
          </a:lstStyle>
          <a:p>
            <a:fld id="{5A1C20EE-FFC7-4FA3-8B73-515F2360B9B8}" type="slidenum">
              <a:rPr lang="nl-NL" smtClean="0"/>
              <a:t>‹nr.›</a:t>
            </a:fld>
            <a:endParaRPr lang="nl-NL"/>
          </a:p>
        </p:txBody>
      </p:sp>
    </p:spTree>
    <p:extLst>
      <p:ext uri="{BB962C8B-B14F-4D97-AF65-F5344CB8AC3E}">
        <p14:creationId xmlns:p14="http://schemas.microsoft.com/office/powerpoint/2010/main" val="4947259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5A1C20EE-FFC7-4FA3-8B73-515F2360B9B8}" type="slidenum">
              <a:rPr lang="nl-NL" smtClean="0"/>
              <a:t>1</a:t>
            </a:fld>
            <a:endParaRPr lang="nl-NL"/>
          </a:p>
        </p:txBody>
      </p:sp>
    </p:spTree>
    <p:extLst>
      <p:ext uri="{BB962C8B-B14F-4D97-AF65-F5344CB8AC3E}">
        <p14:creationId xmlns:p14="http://schemas.microsoft.com/office/powerpoint/2010/main" val="15234557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normAutofit/>
          </a:bodyPr>
          <a:lstStyle>
            <a:lvl1pPr>
              <a:defRPr sz="2800">
                <a:latin typeface="Arial" pitchFamily="34" charset="0"/>
                <a:cs typeface="Arial" pitchFamily="34" charset="0"/>
              </a:defRPr>
            </a:lvl1pPr>
          </a:lstStyle>
          <a:p>
            <a:r>
              <a:rPr lang="nl-NL" dirty="0" smtClean="0"/>
              <a:t>Klik om de stijl te bewerken</a:t>
            </a:r>
            <a:endParaRPr lang="nl-NL" dirty="0"/>
          </a:p>
        </p:txBody>
      </p:sp>
      <p:sp>
        <p:nvSpPr>
          <p:cNvPr id="3" name="Ondertitel 2"/>
          <p:cNvSpPr>
            <a:spLocks noGrp="1"/>
          </p:cNvSpPr>
          <p:nvPr>
            <p:ph type="subTitle" idx="1"/>
          </p:nvPr>
        </p:nvSpPr>
        <p:spPr>
          <a:xfrm>
            <a:off x="1371600" y="3886200"/>
            <a:ext cx="6400800" cy="1752600"/>
          </a:xfrm>
        </p:spPr>
        <p:txBody>
          <a:bodyPr>
            <a:normAutofit/>
          </a:bodyPr>
          <a:lstStyle>
            <a:lvl1pPr marL="0" indent="0" algn="ctr">
              <a:buNone/>
              <a:defRPr sz="1800">
                <a:solidFill>
                  <a:schemeClr val="tx1">
                    <a:tint val="7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dirty="0" smtClean="0"/>
              <a:t>Klik om de ondertitelstijl van het model te bewerken</a:t>
            </a:r>
            <a:endParaRPr lang="nl-NL" dirty="0"/>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B88B96D6-23DC-42F7-9FF5-BC4024A1B23A}" type="datetime1">
              <a:rPr lang="nl-NL" smtClean="0"/>
              <a:t>20-9-2018</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nl-NL" smtClean="0"/>
              <a:t>06-09-2016</a:t>
            </a:r>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9619270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lvl1pPr>
              <a:defRPr>
                <a:latin typeface="Arial" panose="020B0604020202020204" pitchFamily="34" charset="0"/>
                <a:cs typeface="Arial" panose="020B0604020202020204" pitchFamily="34" charset="0"/>
              </a:defRPr>
            </a:lvl1pPr>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0FD45266-F890-4970-A83C-6C5D146B1C33}" type="datetime1">
              <a:rPr lang="nl-NL" smtClean="0"/>
              <a:t>20-9-2018</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nl-NL" smtClean="0"/>
              <a:t>06-09-2016</a:t>
            </a:r>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1172719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1979712" y="332656"/>
            <a:ext cx="6645424" cy="648072"/>
          </a:xfrm>
        </p:spPr>
        <p:txBody>
          <a:bodyPr>
            <a:noAutofit/>
          </a:bodyPr>
          <a:lstStyle>
            <a:lvl1pPr algn="l">
              <a:defRPr sz="2800" b="1">
                <a:latin typeface="Arial" pitchFamily="34" charset="0"/>
                <a:cs typeface="Arial" pitchFamily="34" charset="0"/>
              </a:defRPr>
            </a:lvl1pPr>
          </a:lstStyle>
          <a:p>
            <a:r>
              <a:rPr lang="nl-NL" dirty="0" smtClean="0"/>
              <a:t>Klik om de stijl te bewerken</a:t>
            </a:r>
            <a:endParaRPr lang="nl-NL" dirty="0"/>
          </a:p>
        </p:txBody>
      </p:sp>
      <p:sp>
        <p:nvSpPr>
          <p:cNvPr id="3" name="Tijdelijke aanduiding voor inhoud 2"/>
          <p:cNvSpPr>
            <a:spLocks noGrp="1"/>
          </p:cNvSpPr>
          <p:nvPr>
            <p:ph idx="1"/>
          </p:nvPr>
        </p:nvSpPr>
        <p:spPr>
          <a:xfrm>
            <a:off x="2051720" y="1196752"/>
            <a:ext cx="6635080" cy="4929411"/>
          </a:xfrm>
        </p:spPr>
        <p:txBody>
          <a:bodyPr>
            <a:normAutofit/>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CD08EB-AD44-4151-9FD5-81212A6F9907}" type="datetime1">
              <a:rPr lang="nl-NL" smtClean="0"/>
              <a:t>20-9-2018</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nl-NL" smtClean="0"/>
              <a:t>06-09-2016</a:t>
            </a:r>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96768833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normAutofit/>
          </a:bodyPr>
          <a:lstStyle>
            <a:lvl1pPr algn="l">
              <a:defRPr sz="3600" b="1" cap="all">
                <a:latin typeface="Arial" pitchFamily="34" charset="0"/>
                <a:cs typeface="Arial" pitchFamily="34" charset="0"/>
              </a:defRPr>
            </a:lvl1pPr>
          </a:lstStyle>
          <a:p>
            <a:r>
              <a:rPr lang="nl-NL" dirty="0" smtClean="0"/>
              <a:t>Klik om de stijl te bewerken</a:t>
            </a:r>
            <a:endParaRPr lang="nl-NL" dirty="0"/>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latin typeface="Arial" pitchFamily="34" charset="0"/>
                <a:cs typeface="Arial"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dirty="0" smtClean="0"/>
              <a:t>Klik om de modelstijlen te bewerken</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A408E49E-63D4-4733-BA6A-346356CB46FE}" type="datetime1">
              <a:rPr lang="nl-NL" smtClean="0"/>
              <a:t>20-9-2018</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nl-NL" smtClean="0"/>
              <a:t>06-09-2016</a:t>
            </a:r>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75733877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atin typeface="Arial" pitchFamily="34" charset="0"/>
                <a:cs typeface="Arial" pitchFamily="34" charset="0"/>
              </a:defRPr>
            </a:lvl1pPr>
          </a:lstStyle>
          <a:p>
            <a:r>
              <a:rPr lang="nl-NL" dirty="0" smtClean="0"/>
              <a:t>Klik om de stijl te bewerken</a:t>
            </a:r>
            <a:endParaRPr lang="nl-NL" dirty="0"/>
          </a:p>
        </p:txBody>
      </p:sp>
      <p:sp>
        <p:nvSpPr>
          <p:cNvPr id="3" name="Tijdelijke aanduiding voor inhoud 2"/>
          <p:cNvSpPr>
            <a:spLocks noGrp="1"/>
          </p:cNvSpPr>
          <p:nvPr>
            <p:ph sz="half" idx="1"/>
          </p:nvPr>
        </p:nvSpPr>
        <p:spPr>
          <a:xfrm>
            <a:off x="457200" y="1600200"/>
            <a:ext cx="4038600" cy="4525963"/>
          </a:xfrm>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4" name="Tijdelijke aanduiding voor inhoud 3"/>
          <p:cNvSpPr>
            <a:spLocks noGrp="1"/>
          </p:cNvSpPr>
          <p:nvPr>
            <p:ph sz="half" idx="2"/>
          </p:nvPr>
        </p:nvSpPr>
        <p:spPr>
          <a:xfrm>
            <a:off x="4648200" y="1600200"/>
            <a:ext cx="4038600" cy="4525963"/>
          </a:xfrm>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CFB11C57-4A85-4438-B9F3-8AB5696A2A7E}" type="datetime1">
              <a:rPr lang="nl-NL" smtClean="0"/>
              <a:t>20-9-2018</a:t>
            </a:fld>
            <a:endParaRPr lang="nl-NL"/>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nl-NL" smtClean="0"/>
              <a:t>06-09-2016</a:t>
            </a:r>
            <a:endParaRPr lang="nl-NL"/>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154378332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nl-NL" dirty="0" smtClean="0"/>
              <a:t>Klik om de stijl te bewerken</a:t>
            </a:r>
            <a:endParaRPr lang="nl-NL" dirty="0"/>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32CD3091-38EB-4999-A78D-45CD8CD3BC30}" type="datetime1">
              <a:rPr lang="nl-NL" smtClean="0"/>
              <a:t>20-9-2018</a:t>
            </a:fld>
            <a:endParaRPr lang="nl-NL"/>
          </a:p>
        </p:txBody>
      </p:sp>
      <p:sp>
        <p:nvSpPr>
          <p:cNvPr id="8" name="Tijdelijke aanduiding voor voettekst 7"/>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nl-NL" smtClean="0"/>
              <a:t>06-09-2016</a:t>
            </a:r>
            <a:endParaRPr lang="nl-NL"/>
          </a:p>
        </p:txBody>
      </p:sp>
      <p:sp>
        <p:nvSpPr>
          <p:cNvPr id="9" name="Tijdelijke aanduiding voor dianummer 8"/>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3241016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49A70636-0A64-45ED-A0FD-74AABE82D857}" type="datetime1">
              <a:rPr lang="nl-NL" smtClean="0"/>
              <a:t>20-9-2018</a:t>
            </a:fld>
            <a:endParaRPr lang="nl-NL"/>
          </a:p>
        </p:txBody>
      </p:sp>
      <p:sp>
        <p:nvSpPr>
          <p:cNvPr id="3" name="Tijdelijke aanduiding voor voettekst 2"/>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nl-NL" smtClean="0"/>
              <a:t>06-09-2016</a:t>
            </a:r>
            <a:endParaRPr lang="nl-NL"/>
          </a:p>
        </p:txBody>
      </p:sp>
      <p:sp>
        <p:nvSpPr>
          <p:cNvPr id="4" name="Tijdelijke aanduiding voor dianummer 3"/>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2942562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atin typeface="Arial" panose="020B0604020202020204" pitchFamily="34" charset="0"/>
                <a:cs typeface="Arial" panose="020B0604020202020204" pitchFamily="34" charset="0"/>
              </a:defRPr>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E1152262-A4DB-4E6A-B188-D6117ED32057}" type="datetime1">
              <a:rPr lang="nl-NL" smtClean="0"/>
              <a:t>20-9-2018</a:t>
            </a:fld>
            <a:endParaRPr lang="nl-NL"/>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nl-NL" smtClean="0"/>
              <a:t>06-09-2016</a:t>
            </a:r>
            <a:endParaRPr lang="nl-NL"/>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1245927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atin typeface="Arial" panose="020B0604020202020204" pitchFamily="34" charset="0"/>
                <a:cs typeface="Arial" panose="020B0604020202020204" pitchFamily="34" charset="0"/>
              </a:defRPr>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dirty="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98F4CBB3-F458-4F3F-A9C5-FEE92DDE0966}" type="datetime1">
              <a:rPr lang="nl-NL" smtClean="0"/>
              <a:t>20-9-2018</a:t>
            </a:fld>
            <a:endParaRPr lang="nl-NL"/>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nl-NL" smtClean="0"/>
              <a:t>06-09-2016</a:t>
            </a:r>
            <a:endParaRPr lang="nl-NL"/>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171061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BA6EC532-6837-4A6E-8415-84D5D1D9830D}" type="datetime1">
              <a:rPr lang="nl-NL" smtClean="0"/>
              <a:t>20-9-2018</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nl-NL" smtClean="0"/>
              <a:t>06-09-2016</a:t>
            </a:r>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645501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DD31F9-A8C3-401F-83B7-60F2CD688380}" type="datetime1">
              <a:rPr lang="nl-NL" smtClean="0"/>
              <a:t>20-9-2018</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nl-NL" smtClean="0"/>
              <a:t>06-09-2016</a:t>
            </a:r>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3308CA-A037-474B-AA6E-6C7C048F3532}" type="slidenum">
              <a:rPr lang="nl-NL" smtClean="0"/>
              <a:t>‹nr.›</a:t>
            </a:fld>
            <a:endParaRPr lang="nl-NL"/>
          </a:p>
        </p:txBody>
      </p:sp>
      <p:pic>
        <p:nvPicPr>
          <p:cNvPr id="7" name="Picture 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0" y="0"/>
            <a:ext cx="9142413" cy="68564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964470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5" r:id="rId6"/>
    <p:sldLayoutId id="2147483656" r:id="rId7"/>
    <p:sldLayoutId id="2147483657" r:id="rId8"/>
    <p:sldLayoutId id="2147483658" r:id="rId9"/>
    <p:sldLayoutId id="2147483659" r:id="rId10"/>
  </p:sldLayoutIdLst>
  <p:timing>
    <p:tnLst>
      <p:par>
        <p:cT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hemeOverride" Target="../theme/themeOverride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youtube.com/watch?v=EgRzuhWzlgU"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587"/>
            <a:ext cx="9142413" cy="68564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el 1"/>
          <p:cNvSpPr>
            <a:spLocks noGrp="1"/>
          </p:cNvSpPr>
          <p:nvPr>
            <p:ph type="ctrTitle"/>
          </p:nvPr>
        </p:nvSpPr>
        <p:spPr/>
        <p:txBody>
          <a:bodyPr/>
          <a:lstStyle/>
          <a:p>
            <a:r>
              <a:rPr lang="nl-NL" dirty="0" smtClean="0"/>
              <a:t>Voeding bij verschillende doelgroepen en culturen</a:t>
            </a:r>
            <a:endParaRPr lang="nl-NL" dirty="0"/>
          </a:p>
        </p:txBody>
      </p:sp>
      <p:sp>
        <p:nvSpPr>
          <p:cNvPr id="3" name="Ondertitel 2"/>
          <p:cNvSpPr>
            <a:spLocks noGrp="1"/>
          </p:cNvSpPr>
          <p:nvPr>
            <p:ph type="subTitle" idx="1"/>
          </p:nvPr>
        </p:nvSpPr>
        <p:spPr/>
        <p:txBody>
          <a:bodyPr>
            <a:normAutofit/>
          </a:bodyPr>
          <a:lstStyle/>
          <a:p>
            <a:r>
              <a:rPr lang="nl-NL" sz="2800" dirty="0" smtClean="0">
                <a:solidFill>
                  <a:schemeClr val="tx1"/>
                </a:solidFill>
              </a:rPr>
              <a:t>Verschillende levensfases</a:t>
            </a:r>
            <a:endParaRPr lang="nl-NL" sz="2800" dirty="0">
              <a:solidFill>
                <a:schemeClr val="tx1"/>
              </a:solidFill>
            </a:endParaRPr>
          </a:p>
        </p:txBody>
      </p:sp>
    </p:spTree>
    <p:extLst>
      <p:ext uri="{BB962C8B-B14F-4D97-AF65-F5344CB8AC3E}">
        <p14:creationId xmlns:p14="http://schemas.microsoft.com/office/powerpoint/2010/main" val="4240300181"/>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Peuter 1-4 jaar wat liever niet? </a:t>
            </a:r>
            <a:r>
              <a:rPr lang="nl-NL" baseline="30000" dirty="0" smtClean="0"/>
              <a:t>(3)</a:t>
            </a:r>
            <a:endParaRPr lang="nl-NL" dirty="0"/>
          </a:p>
        </p:txBody>
      </p:sp>
      <p:sp>
        <p:nvSpPr>
          <p:cNvPr id="3" name="Tijdelijke aanduiding voor inhoud 2"/>
          <p:cNvSpPr>
            <a:spLocks noGrp="1"/>
          </p:cNvSpPr>
          <p:nvPr>
            <p:ph idx="1"/>
          </p:nvPr>
        </p:nvSpPr>
        <p:spPr/>
        <p:txBody>
          <a:bodyPr>
            <a:normAutofit fontScale="70000" lnSpcReduction="20000"/>
          </a:bodyPr>
          <a:lstStyle/>
          <a:p>
            <a:r>
              <a:rPr lang="nl-NL" dirty="0"/>
              <a:t>Rauwe vis en rauw vlees, of producten met rauwe melk of ei. </a:t>
            </a:r>
            <a:endParaRPr lang="nl-NL" dirty="0" smtClean="0"/>
          </a:p>
          <a:p>
            <a:pPr lvl="1"/>
            <a:r>
              <a:rPr lang="nl-NL" dirty="0" smtClean="0"/>
              <a:t>Daar </a:t>
            </a:r>
            <a:r>
              <a:rPr lang="nl-NL" dirty="0"/>
              <a:t>kunnen schadelijke bacteriën inzitten, waar jonge kinderen gevoeliger voor zijn. </a:t>
            </a:r>
          </a:p>
          <a:p>
            <a:r>
              <a:rPr lang="nl-NL" dirty="0"/>
              <a:t>Producten met veel zout, zoals vleeswaren, kant-en-klare sauzen en snacks. </a:t>
            </a:r>
            <a:endParaRPr lang="nl-NL" dirty="0" smtClean="0"/>
          </a:p>
          <a:p>
            <a:pPr lvl="1"/>
            <a:r>
              <a:rPr lang="nl-NL" dirty="0" smtClean="0"/>
              <a:t>De </a:t>
            </a:r>
            <a:r>
              <a:rPr lang="nl-NL" dirty="0"/>
              <a:t>nieren van kinderen tot 4 jaar kunnen dat nog niet goed verwerken. Teveel kan snel schadelijk zijn voor hen. Hoe zorg je dat je kind minder zout binnenkrijgt? Voeg zelf geen zout toe aan je eten, en kies in de winkel voor producten met weinig zout. In een potje groenten zit bijvoorbeeld vaak zout, in diepvriesgroente en verse groente niet.</a:t>
            </a:r>
          </a:p>
          <a:p>
            <a:r>
              <a:rPr lang="nl-NL" dirty="0"/>
              <a:t>Gewone kaas bevat relatief veel verzadigd vet en zout. </a:t>
            </a:r>
            <a:endParaRPr lang="nl-NL" dirty="0" smtClean="0"/>
          </a:p>
          <a:p>
            <a:pPr lvl="1"/>
            <a:r>
              <a:rPr lang="nl-NL" dirty="0" smtClean="0"/>
              <a:t>Je </a:t>
            </a:r>
            <a:r>
              <a:rPr lang="nl-NL" dirty="0"/>
              <a:t>kunt beter kiezen voor een soort met weinig of minder zout, zoals mozzarella, zuivelspread of hüttenkäse. Gewone kaas (mager en vet) en smeerkaas bevatten vaak wel 2 keer meer zout.</a:t>
            </a:r>
          </a:p>
          <a:p>
            <a:endParaRPr lang="nl-NL" dirty="0"/>
          </a:p>
        </p:txBody>
      </p:sp>
    </p:spTree>
    <p:extLst>
      <p:ext uri="{BB962C8B-B14F-4D97-AF65-F5344CB8AC3E}">
        <p14:creationId xmlns:p14="http://schemas.microsoft.com/office/powerpoint/2010/main" val="17347177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Peuter 1-4 jaar, </a:t>
            </a:r>
            <a:r>
              <a:rPr lang="nl-NL" dirty="0" err="1" smtClean="0"/>
              <a:t>neofobie</a:t>
            </a:r>
            <a:endParaRPr lang="nl-NL" dirty="0"/>
          </a:p>
        </p:txBody>
      </p:sp>
      <p:sp>
        <p:nvSpPr>
          <p:cNvPr id="3" name="Tijdelijke aanduiding voor inhoud 2"/>
          <p:cNvSpPr>
            <a:spLocks noGrp="1"/>
          </p:cNvSpPr>
          <p:nvPr>
            <p:ph idx="1"/>
          </p:nvPr>
        </p:nvSpPr>
        <p:spPr/>
        <p:txBody>
          <a:bodyPr/>
          <a:lstStyle/>
          <a:p>
            <a:r>
              <a:rPr lang="nl-NL" dirty="0" smtClean="0"/>
              <a:t>2</a:t>
            </a:r>
            <a:r>
              <a:rPr lang="nl-NL" baseline="30000" dirty="0" smtClean="0"/>
              <a:t>de</a:t>
            </a:r>
            <a:r>
              <a:rPr lang="nl-NL" dirty="0" smtClean="0"/>
              <a:t> levensjaar</a:t>
            </a:r>
          </a:p>
          <a:p>
            <a:r>
              <a:rPr lang="nl-NL" dirty="0" smtClean="0"/>
              <a:t>Angst voor nieuwe dingen </a:t>
            </a:r>
            <a:r>
              <a:rPr lang="nl-NL" baseline="30000" dirty="0" smtClean="0"/>
              <a:t>(1) </a:t>
            </a:r>
          </a:p>
          <a:p>
            <a:r>
              <a:rPr lang="nl-NL" dirty="0" smtClean="0"/>
              <a:t>Dat lust ik niet fase </a:t>
            </a:r>
            <a:r>
              <a:rPr lang="nl-NL" baseline="30000" dirty="0"/>
              <a:t>(3)</a:t>
            </a:r>
            <a:endParaRPr lang="nl-NL" dirty="0"/>
          </a:p>
          <a:p>
            <a:endParaRPr lang="nl-NL" dirty="0" smtClean="0"/>
          </a:p>
          <a:p>
            <a:endParaRPr lang="nl-NL" dirty="0" smtClean="0"/>
          </a:p>
          <a:p>
            <a:endParaRPr lang="nl-NL" dirty="0"/>
          </a:p>
        </p:txBody>
      </p:sp>
    </p:spTree>
    <p:extLst>
      <p:ext uri="{BB962C8B-B14F-4D97-AF65-F5344CB8AC3E}">
        <p14:creationId xmlns:p14="http://schemas.microsoft.com/office/powerpoint/2010/main" val="29586950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Peuter 1-4 jaar, voedsel overgevoeligheid </a:t>
            </a:r>
            <a:r>
              <a:rPr lang="nl-NL" baseline="30000" dirty="0" smtClean="0"/>
              <a:t>(1,2,4)</a:t>
            </a:r>
            <a:r>
              <a:rPr lang="nl-NL" dirty="0" smtClean="0"/>
              <a:t> </a:t>
            </a:r>
            <a:endParaRPr lang="nl-NL" dirty="0"/>
          </a:p>
        </p:txBody>
      </p:sp>
      <p:sp>
        <p:nvSpPr>
          <p:cNvPr id="3" name="Tijdelijke aanduiding voor inhoud 2"/>
          <p:cNvSpPr>
            <a:spLocks noGrp="1"/>
          </p:cNvSpPr>
          <p:nvPr>
            <p:ph idx="1"/>
          </p:nvPr>
        </p:nvSpPr>
        <p:spPr/>
        <p:txBody>
          <a:bodyPr>
            <a:normAutofit lnSpcReduction="10000"/>
          </a:bodyPr>
          <a:lstStyle/>
          <a:p>
            <a:r>
              <a:rPr lang="nl-NL" dirty="0" smtClean="0"/>
              <a:t>Voedselallergie</a:t>
            </a:r>
          </a:p>
          <a:p>
            <a:pPr lvl="1"/>
            <a:r>
              <a:rPr lang="nl-NL" dirty="0" smtClean="0"/>
              <a:t>Reactie van het afweersysteem</a:t>
            </a:r>
          </a:p>
          <a:p>
            <a:pPr lvl="1"/>
            <a:r>
              <a:rPr lang="nl-NL" dirty="0" smtClean="0"/>
              <a:t>Allergenen </a:t>
            </a:r>
          </a:p>
          <a:p>
            <a:pPr lvl="1"/>
            <a:r>
              <a:rPr lang="nl-NL" dirty="0" smtClean="0"/>
              <a:t>Koemelkallergie</a:t>
            </a:r>
          </a:p>
          <a:p>
            <a:pPr lvl="1"/>
            <a:r>
              <a:rPr lang="nl-NL" dirty="0" smtClean="0"/>
              <a:t>Huid/bloedtest</a:t>
            </a:r>
          </a:p>
          <a:p>
            <a:r>
              <a:rPr lang="nl-NL" dirty="0" smtClean="0"/>
              <a:t>Voedselintolerantie</a:t>
            </a:r>
          </a:p>
          <a:p>
            <a:pPr lvl="1"/>
            <a:r>
              <a:rPr lang="nl-NL" dirty="0" smtClean="0"/>
              <a:t>Afweersysteem geen rol</a:t>
            </a:r>
          </a:p>
          <a:p>
            <a:pPr lvl="1"/>
            <a:r>
              <a:rPr lang="nl-NL" dirty="0"/>
              <a:t>T</a:t>
            </a:r>
            <a:r>
              <a:rPr lang="nl-NL" dirty="0" smtClean="0"/>
              <a:t>riggers</a:t>
            </a:r>
          </a:p>
          <a:p>
            <a:pPr lvl="1"/>
            <a:r>
              <a:rPr lang="nl-NL" dirty="0" smtClean="0"/>
              <a:t>Lactose-intolerantie</a:t>
            </a:r>
          </a:p>
          <a:p>
            <a:pPr lvl="1"/>
            <a:r>
              <a:rPr lang="nl-NL" dirty="0" smtClean="0"/>
              <a:t>Gluten-intolerantie</a:t>
            </a:r>
          </a:p>
          <a:p>
            <a:pPr lvl="1"/>
            <a:r>
              <a:rPr lang="nl-NL" dirty="0" smtClean="0"/>
              <a:t>Eliminatie stoffen</a:t>
            </a:r>
            <a:endParaRPr lang="nl-NL" dirty="0"/>
          </a:p>
        </p:txBody>
      </p:sp>
    </p:spTree>
    <p:extLst>
      <p:ext uri="{BB962C8B-B14F-4D97-AF65-F5344CB8AC3E}">
        <p14:creationId xmlns:p14="http://schemas.microsoft.com/office/powerpoint/2010/main" val="42198454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Peuter 1-4 jaar, gemiddelde voedsel behoefte</a:t>
            </a:r>
            <a:endParaRPr lang="nl-NL" dirty="0"/>
          </a:p>
        </p:txBody>
      </p:sp>
      <p:pic>
        <p:nvPicPr>
          <p:cNvPr id="4" name="Tijdelijke aanduiding voor inhoud 3"/>
          <p:cNvPicPr>
            <a:picLocks noGrp="1" noChangeAspect="1"/>
          </p:cNvPicPr>
          <p:nvPr>
            <p:ph idx="1"/>
          </p:nvPr>
        </p:nvPicPr>
        <p:blipFill rotWithShape="1">
          <a:blip r:embed="rId2"/>
          <a:srcRect l="19286" t="14832" r="18315" b="21505"/>
          <a:stretch/>
        </p:blipFill>
        <p:spPr>
          <a:xfrm>
            <a:off x="1187624" y="1412776"/>
            <a:ext cx="7560840" cy="4536504"/>
          </a:xfrm>
          <a:prstGeom prst="rect">
            <a:avLst/>
          </a:prstGeom>
        </p:spPr>
      </p:pic>
      <p:sp>
        <p:nvSpPr>
          <p:cNvPr id="5" name="Rechthoek 4"/>
          <p:cNvSpPr/>
          <p:nvPr/>
        </p:nvSpPr>
        <p:spPr>
          <a:xfrm>
            <a:off x="2555776" y="6058162"/>
            <a:ext cx="4572000" cy="646331"/>
          </a:xfrm>
          <a:prstGeom prst="rect">
            <a:avLst/>
          </a:prstGeom>
        </p:spPr>
        <p:txBody>
          <a:bodyPr>
            <a:spAutoFit/>
          </a:bodyPr>
          <a:lstStyle/>
          <a:p>
            <a:r>
              <a:rPr lang="nl-NL" dirty="0"/>
              <a:t>http://gezondgroeien.voedingscentrum.nl/nl_NL/1394/26063/groeivoer.html</a:t>
            </a:r>
          </a:p>
        </p:txBody>
      </p:sp>
    </p:spTree>
    <p:extLst>
      <p:ext uri="{BB962C8B-B14F-4D97-AF65-F5344CB8AC3E}">
        <p14:creationId xmlns:p14="http://schemas.microsoft.com/office/powerpoint/2010/main" val="223701515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Peuter 1-4 jaar, opdracht 16.2</a:t>
            </a:r>
            <a:endParaRPr lang="nl-NL" dirty="0"/>
          </a:p>
        </p:txBody>
      </p:sp>
      <p:sp>
        <p:nvSpPr>
          <p:cNvPr id="3" name="Tijdelijke aanduiding voor inhoud 2"/>
          <p:cNvSpPr>
            <a:spLocks noGrp="1"/>
          </p:cNvSpPr>
          <p:nvPr>
            <p:ph idx="1"/>
          </p:nvPr>
        </p:nvSpPr>
        <p:spPr/>
        <p:txBody>
          <a:bodyPr/>
          <a:lstStyle/>
          <a:p>
            <a:r>
              <a:rPr lang="nl-NL" dirty="0">
                <a:hlinkClick r:id="rId2"/>
              </a:rPr>
              <a:t>https://</a:t>
            </a:r>
            <a:r>
              <a:rPr lang="nl-NL" dirty="0" smtClean="0">
                <a:hlinkClick r:id="rId2"/>
              </a:rPr>
              <a:t>www.youtube.com/watch?v=EgRzuhWzlgU</a:t>
            </a:r>
            <a:endParaRPr lang="nl-NL" dirty="0" smtClean="0"/>
          </a:p>
          <a:p>
            <a:r>
              <a:rPr lang="nl-NL" dirty="0"/>
              <a:t>Wat willen de makers van dit filmpje hiermee duidelijk maken?</a:t>
            </a:r>
          </a:p>
          <a:p>
            <a:r>
              <a:rPr lang="nl-NL" dirty="0"/>
              <a:t>Hoe kunnen de verzorgers van Lucas ervoor zorgen dat hij toch nog trek heeft als hij aan tafel gaat?</a:t>
            </a:r>
          </a:p>
          <a:p>
            <a:endParaRPr lang="nl-NL" dirty="0" smtClean="0"/>
          </a:p>
          <a:p>
            <a:endParaRPr lang="nl-NL" dirty="0"/>
          </a:p>
          <a:p>
            <a:endParaRPr lang="nl-NL" dirty="0"/>
          </a:p>
        </p:txBody>
      </p:sp>
    </p:spTree>
    <p:extLst>
      <p:ext uri="{BB962C8B-B14F-4D97-AF65-F5344CB8AC3E}">
        <p14:creationId xmlns:p14="http://schemas.microsoft.com/office/powerpoint/2010/main" val="89304157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Inhoud van de les</a:t>
            </a:r>
            <a:endParaRPr lang="nl-NL" dirty="0"/>
          </a:p>
        </p:txBody>
      </p:sp>
      <p:sp>
        <p:nvSpPr>
          <p:cNvPr id="3" name="Tijdelijke aanduiding voor inhoud 2"/>
          <p:cNvSpPr>
            <a:spLocks noGrp="1"/>
          </p:cNvSpPr>
          <p:nvPr>
            <p:ph idx="1"/>
          </p:nvPr>
        </p:nvSpPr>
        <p:spPr>
          <a:xfrm>
            <a:off x="1259632" y="1268760"/>
            <a:ext cx="6635080" cy="3456384"/>
          </a:xfrm>
        </p:spPr>
        <p:txBody>
          <a:bodyPr>
            <a:noAutofit/>
          </a:bodyPr>
          <a:lstStyle/>
          <a:p>
            <a:r>
              <a:rPr lang="nl-NL" sz="1800" dirty="0" smtClean="0"/>
              <a:t>Nakijken</a:t>
            </a:r>
          </a:p>
          <a:p>
            <a:r>
              <a:rPr lang="nl-NL" sz="1800" dirty="0" smtClean="0"/>
              <a:t>Peuter 1-4 jaar</a:t>
            </a:r>
          </a:p>
          <a:p>
            <a:r>
              <a:rPr lang="nl-NL" sz="1800" b="1" dirty="0" smtClean="0"/>
              <a:t>Kleuter en schoolkind 4-13 jaar</a:t>
            </a:r>
          </a:p>
          <a:p>
            <a:r>
              <a:rPr lang="nl-NL" sz="1800" dirty="0" smtClean="0"/>
              <a:t>Puber 13-18 jaar</a:t>
            </a:r>
          </a:p>
          <a:p>
            <a:r>
              <a:rPr lang="nl-NL" sz="1800" dirty="0" smtClean="0"/>
              <a:t>Ouderen </a:t>
            </a:r>
            <a:r>
              <a:rPr lang="nl-NL" sz="1800" dirty="0" smtClean="0"/>
              <a:t>&gt; 65 jaar</a:t>
            </a:r>
          </a:p>
          <a:p>
            <a:endParaRPr lang="nl-NL" sz="3200" dirty="0" smtClean="0"/>
          </a:p>
          <a:p>
            <a:endParaRPr lang="nl-NL" sz="3200" dirty="0" smtClean="0"/>
          </a:p>
        </p:txBody>
      </p:sp>
    </p:spTree>
    <p:extLst>
      <p:ext uri="{BB962C8B-B14F-4D97-AF65-F5344CB8AC3E}">
        <p14:creationId xmlns:p14="http://schemas.microsoft.com/office/powerpoint/2010/main" val="10368310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Kleuter en schoolkind 4-13 jaar</a:t>
            </a:r>
            <a:endParaRPr lang="nl-NL" dirty="0"/>
          </a:p>
        </p:txBody>
      </p:sp>
      <p:sp>
        <p:nvSpPr>
          <p:cNvPr id="3" name="Tijdelijke aanduiding voor inhoud 2"/>
          <p:cNvSpPr>
            <a:spLocks noGrp="1"/>
          </p:cNvSpPr>
          <p:nvPr>
            <p:ph idx="1"/>
          </p:nvPr>
        </p:nvSpPr>
        <p:spPr/>
        <p:txBody>
          <a:bodyPr/>
          <a:lstStyle/>
          <a:p>
            <a:r>
              <a:rPr lang="nl-NL" dirty="0" smtClean="0"/>
              <a:t>Tussen de zes en dertien jaar een behoorlijke groei.</a:t>
            </a:r>
          </a:p>
          <a:p>
            <a:r>
              <a:rPr lang="nl-NL" dirty="0" smtClean="0"/>
              <a:t>Actief</a:t>
            </a:r>
          </a:p>
          <a:p>
            <a:r>
              <a:rPr lang="nl-NL" dirty="0" smtClean="0"/>
              <a:t>Tot het negende jaar geen grote porties kunnen eten. </a:t>
            </a:r>
            <a:endParaRPr lang="nl-NL" dirty="0"/>
          </a:p>
        </p:txBody>
      </p:sp>
    </p:spTree>
    <p:extLst>
      <p:ext uri="{BB962C8B-B14F-4D97-AF65-F5344CB8AC3E}">
        <p14:creationId xmlns:p14="http://schemas.microsoft.com/office/powerpoint/2010/main" val="410436539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Kleuter en schoolkind 4-13 jaar</a:t>
            </a:r>
            <a:endParaRPr lang="nl-NL" dirty="0"/>
          </a:p>
        </p:txBody>
      </p:sp>
      <p:sp>
        <p:nvSpPr>
          <p:cNvPr id="3" name="Tijdelijke aanduiding voor inhoud 2"/>
          <p:cNvSpPr>
            <a:spLocks noGrp="1"/>
          </p:cNvSpPr>
          <p:nvPr>
            <p:ph idx="1"/>
          </p:nvPr>
        </p:nvSpPr>
        <p:spPr/>
        <p:txBody>
          <a:bodyPr/>
          <a:lstStyle/>
          <a:p>
            <a:r>
              <a:rPr lang="nl-NL" dirty="0" smtClean="0"/>
              <a:t>Ondergewicht</a:t>
            </a:r>
          </a:p>
          <a:p>
            <a:pPr lvl="1"/>
            <a:r>
              <a:rPr lang="nl-NL" dirty="0" smtClean="0"/>
              <a:t>Zieke kinderen</a:t>
            </a:r>
          </a:p>
          <a:p>
            <a:pPr lvl="1"/>
            <a:r>
              <a:rPr lang="nl-NL" dirty="0" smtClean="0"/>
              <a:t>Acute ondervoeding – gewicht  ↓ lengte ↑</a:t>
            </a:r>
          </a:p>
          <a:p>
            <a:pPr lvl="1"/>
            <a:r>
              <a:rPr lang="nl-NL" dirty="0" smtClean="0"/>
              <a:t>Chronisch ondervoed - </a:t>
            </a:r>
            <a:r>
              <a:rPr lang="nl-NL" dirty="0"/>
              <a:t>gewicht  </a:t>
            </a:r>
            <a:r>
              <a:rPr lang="nl-NL" dirty="0" smtClean="0"/>
              <a:t>↓ + achterstand lengtegroei</a:t>
            </a:r>
          </a:p>
          <a:p>
            <a:r>
              <a:rPr lang="nl-NL" dirty="0" smtClean="0"/>
              <a:t>Overgewicht</a:t>
            </a:r>
          </a:p>
          <a:p>
            <a:pPr lvl="1"/>
            <a:r>
              <a:rPr lang="nl-NL" dirty="0" smtClean="0"/>
              <a:t>Negatief zelfbeeld</a:t>
            </a:r>
          </a:p>
          <a:p>
            <a:pPr lvl="1"/>
            <a:r>
              <a:rPr lang="nl-NL" dirty="0" smtClean="0"/>
              <a:t>Gezondheidsrisico’s</a:t>
            </a:r>
          </a:p>
          <a:p>
            <a:pPr lvl="1"/>
            <a:r>
              <a:rPr lang="nl-NL" dirty="0" smtClean="0"/>
              <a:t>Verdwijnt soms tijdens de groeispurt</a:t>
            </a:r>
          </a:p>
          <a:p>
            <a:endParaRPr lang="nl-NL" dirty="0" smtClean="0"/>
          </a:p>
          <a:p>
            <a:pPr lvl="1"/>
            <a:endParaRPr lang="nl-NL" dirty="0"/>
          </a:p>
        </p:txBody>
      </p:sp>
    </p:spTree>
    <p:extLst>
      <p:ext uri="{BB962C8B-B14F-4D97-AF65-F5344CB8AC3E}">
        <p14:creationId xmlns:p14="http://schemas.microsoft.com/office/powerpoint/2010/main" val="42269045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Inhoud van de les</a:t>
            </a:r>
            <a:endParaRPr lang="nl-NL" dirty="0"/>
          </a:p>
        </p:txBody>
      </p:sp>
      <p:sp>
        <p:nvSpPr>
          <p:cNvPr id="3" name="Tijdelijke aanduiding voor inhoud 2"/>
          <p:cNvSpPr>
            <a:spLocks noGrp="1"/>
          </p:cNvSpPr>
          <p:nvPr>
            <p:ph idx="1"/>
          </p:nvPr>
        </p:nvSpPr>
        <p:spPr>
          <a:xfrm>
            <a:off x="1259632" y="1268760"/>
            <a:ext cx="6635080" cy="3456384"/>
          </a:xfrm>
        </p:spPr>
        <p:txBody>
          <a:bodyPr>
            <a:noAutofit/>
          </a:bodyPr>
          <a:lstStyle/>
          <a:p>
            <a:r>
              <a:rPr lang="nl-NL" sz="1800" dirty="0" smtClean="0"/>
              <a:t>Nakijken</a:t>
            </a:r>
          </a:p>
          <a:p>
            <a:r>
              <a:rPr lang="nl-NL" sz="1800" dirty="0" smtClean="0"/>
              <a:t>Peuter 1-4 jaar</a:t>
            </a:r>
          </a:p>
          <a:p>
            <a:r>
              <a:rPr lang="nl-NL" sz="1800" dirty="0" smtClean="0"/>
              <a:t>Kleuter en schoolkind 4-13 jaar</a:t>
            </a:r>
          </a:p>
          <a:p>
            <a:r>
              <a:rPr lang="nl-NL" sz="1800" b="1" dirty="0" smtClean="0"/>
              <a:t>Puber 13-18 jaar</a:t>
            </a:r>
          </a:p>
          <a:p>
            <a:r>
              <a:rPr lang="nl-NL" sz="1800" dirty="0" smtClean="0"/>
              <a:t>Ouderen </a:t>
            </a:r>
            <a:r>
              <a:rPr lang="nl-NL" sz="1800" dirty="0" smtClean="0"/>
              <a:t>&gt; 65 jaar</a:t>
            </a:r>
          </a:p>
          <a:p>
            <a:endParaRPr lang="nl-NL" sz="3200" dirty="0" smtClean="0"/>
          </a:p>
          <a:p>
            <a:endParaRPr lang="nl-NL" sz="3200" dirty="0" smtClean="0"/>
          </a:p>
        </p:txBody>
      </p:sp>
    </p:spTree>
    <p:extLst>
      <p:ext uri="{BB962C8B-B14F-4D97-AF65-F5344CB8AC3E}">
        <p14:creationId xmlns:p14="http://schemas.microsoft.com/office/powerpoint/2010/main" val="34592102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Puber 13-18 jaar  groeispurt</a:t>
            </a:r>
            <a:endParaRPr lang="nl-NL" dirty="0"/>
          </a:p>
        </p:txBody>
      </p:sp>
      <p:sp>
        <p:nvSpPr>
          <p:cNvPr id="3" name="Tijdelijke aanduiding voor inhoud 2"/>
          <p:cNvSpPr>
            <a:spLocks noGrp="1"/>
          </p:cNvSpPr>
          <p:nvPr>
            <p:ph idx="1"/>
          </p:nvPr>
        </p:nvSpPr>
        <p:spPr/>
        <p:txBody>
          <a:bodyPr/>
          <a:lstStyle/>
          <a:p>
            <a:r>
              <a:rPr lang="nl-NL" dirty="0" smtClean="0"/>
              <a:t>Periode zeer snelle groei</a:t>
            </a:r>
          </a:p>
          <a:p>
            <a:r>
              <a:rPr lang="nl-NL" dirty="0" smtClean="0"/>
              <a:t>Meisjes (11-13,5 jaar), + 8cm/jaar</a:t>
            </a:r>
          </a:p>
          <a:p>
            <a:r>
              <a:rPr lang="nl-NL" dirty="0" smtClean="0"/>
              <a:t>Jongens (13, 15,5 jaar), + 7-10cm/jaar</a:t>
            </a:r>
          </a:p>
          <a:p>
            <a:r>
              <a:rPr lang="nl-NL" dirty="0" smtClean="0"/>
              <a:t>Stijgende behoefte aan:</a:t>
            </a:r>
          </a:p>
          <a:p>
            <a:pPr lvl="1"/>
            <a:r>
              <a:rPr lang="nl-NL" dirty="0"/>
              <a:t>Energie</a:t>
            </a:r>
          </a:p>
          <a:p>
            <a:pPr lvl="1"/>
            <a:r>
              <a:rPr lang="nl-NL" dirty="0" smtClean="0"/>
              <a:t>Eiwit</a:t>
            </a:r>
          </a:p>
          <a:p>
            <a:pPr lvl="1"/>
            <a:r>
              <a:rPr lang="nl-NL" dirty="0" smtClean="0"/>
              <a:t>Mineralen</a:t>
            </a:r>
          </a:p>
          <a:p>
            <a:pPr lvl="1"/>
            <a:r>
              <a:rPr lang="nl-NL" dirty="0" smtClean="0"/>
              <a:t>Vitamines</a:t>
            </a:r>
          </a:p>
          <a:p>
            <a:pPr lvl="1"/>
            <a:endParaRPr lang="nl-NL" dirty="0"/>
          </a:p>
        </p:txBody>
      </p:sp>
    </p:spTree>
    <p:extLst>
      <p:ext uri="{BB962C8B-B14F-4D97-AF65-F5344CB8AC3E}">
        <p14:creationId xmlns:p14="http://schemas.microsoft.com/office/powerpoint/2010/main" val="23022143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Inhoud van de les</a:t>
            </a:r>
            <a:endParaRPr lang="nl-NL" dirty="0"/>
          </a:p>
        </p:txBody>
      </p:sp>
      <p:sp>
        <p:nvSpPr>
          <p:cNvPr id="3" name="Tijdelijke aanduiding voor inhoud 2"/>
          <p:cNvSpPr>
            <a:spLocks noGrp="1"/>
          </p:cNvSpPr>
          <p:nvPr>
            <p:ph idx="1"/>
          </p:nvPr>
        </p:nvSpPr>
        <p:spPr>
          <a:xfrm>
            <a:off x="1259632" y="1268760"/>
            <a:ext cx="6635080" cy="3456384"/>
          </a:xfrm>
        </p:spPr>
        <p:txBody>
          <a:bodyPr>
            <a:noAutofit/>
          </a:bodyPr>
          <a:lstStyle/>
          <a:p>
            <a:r>
              <a:rPr lang="nl-NL" sz="1800" b="1" dirty="0" smtClean="0"/>
              <a:t>Nakijken</a:t>
            </a:r>
          </a:p>
          <a:p>
            <a:r>
              <a:rPr lang="nl-NL" sz="1800" dirty="0" smtClean="0"/>
              <a:t>Peuter 1-4 jaar</a:t>
            </a:r>
          </a:p>
          <a:p>
            <a:r>
              <a:rPr lang="nl-NL" sz="1800" dirty="0" smtClean="0"/>
              <a:t>Kleuter en schoolkind 4-13 jaar</a:t>
            </a:r>
          </a:p>
          <a:p>
            <a:r>
              <a:rPr lang="nl-NL" sz="1800" dirty="0" smtClean="0"/>
              <a:t>Puber 13-18 jaar</a:t>
            </a:r>
          </a:p>
          <a:p>
            <a:r>
              <a:rPr lang="nl-NL" sz="1800" dirty="0" smtClean="0"/>
              <a:t>Ouderen </a:t>
            </a:r>
            <a:r>
              <a:rPr lang="nl-NL" sz="1800" dirty="0" smtClean="0"/>
              <a:t>&gt; 65 jaar</a:t>
            </a:r>
          </a:p>
          <a:p>
            <a:endParaRPr lang="nl-NL" sz="3200" dirty="0" smtClean="0"/>
          </a:p>
          <a:p>
            <a:endParaRPr lang="nl-NL" sz="3200" dirty="0" smtClean="0"/>
          </a:p>
        </p:txBody>
      </p:sp>
    </p:spTree>
    <p:extLst>
      <p:ext uri="{BB962C8B-B14F-4D97-AF65-F5344CB8AC3E}">
        <p14:creationId xmlns:p14="http://schemas.microsoft.com/office/powerpoint/2010/main" val="386767936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Puber 13-18 jaar, verkeerde voedselkeuze </a:t>
            </a:r>
            <a:r>
              <a:rPr lang="nl-NL" baseline="30000" dirty="0" smtClean="0"/>
              <a:t>(2)</a:t>
            </a:r>
            <a:r>
              <a:rPr lang="nl-NL" dirty="0" smtClean="0"/>
              <a:t> </a:t>
            </a:r>
            <a:endParaRPr lang="nl-NL" dirty="0"/>
          </a:p>
        </p:txBody>
      </p:sp>
      <p:sp>
        <p:nvSpPr>
          <p:cNvPr id="3" name="Tijdelijke aanduiding voor inhoud 2"/>
          <p:cNvSpPr>
            <a:spLocks noGrp="1"/>
          </p:cNvSpPr>
          <p:nvPr>
            <p:ph idx="1"/>
          </p:nvPr>
        </p:nvSpPr>
        <p:spPr/>
        <p:txBody>
          <a:bodyPr/>
          <a:lstStyle/>
          <a:p>
            <a:r>
              <a:rPr lang="nl-NL" dirty="0" smtClean="0"/>
              <a:t>Waardoor?</a:t>
            </a:r>
          </a:p>
          <a:p>
            <a:endParaRPr lang="nl-NL" dirty="0"/>
          </a:p>
          <a:p>
            <a:r>
              <a:rPr lang="nl-NL" dirty="0" smtClean="0"/>
              <a:t>Eigen geld</a:t>
            </a:r>
          </a:p>
          <a:p>
            <a:r>
              <a:rPr lang="nl-NL" dirty="0" smtClean="0"/>
              <a:t>Verandering basisschool – VO</a:t>
            </a:r>
          </a:p>
          <a:p>
            <a:r>
              <a:rPr lang="nl-NL" dirty="0" smtClean="0"/>
              <a:t>25% snacks</a:t>
            </a:r>
            <a:endParaRPr lang="nl-NL" dirty="0"/>
          </a:p>
        </p:txBody>
      </p:sp>
      <p:pic>
        <p:nvPicPr>
          <p:cNvPr id="4" name="Afbeelding 3"/>
          <p:cNvPicPr>
            <a:picLocks noChangeAspect="1"/>
          </p:cNvPicPr>
          <p:nvPr/>
        </p:nvPicPr>
        <p:blipFill>
          <a:blip r:embed="rId2"/>
          <a:stretch>
            <a:fillRect/>
          </a:stretch>
        </p:blipFill>
        <p:spPr>
          <a:xfrm>
            <a:off x="7524328" y="656692"/>
            <a:ext cx="1304925" cy="2667000"/>
          </a:xfrm>
          <a:prstGeom prst="rect">
            <a:avLst/>
          </a:prstGeom>
        </p:spPr>
      </p:pic>
    </p:spTree>
    <p:extLst>
      <p:ext uri="{BB962C8B-B14F-4D97-AF65-F5344CB8AC3E}">
        <p14:creationId xmlns:p14="http://schemas.microsoft.com/office/powerpoint/2010/main" val="3418740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Inhoud van de les</a:t>
            </a:r>
            <a:endParaRPr lang="nl-NL" dirty="0"/>
          </a:p>
        </p:txBody>
      </p:sp>
      <p:sp>
        <p:nvSpPr>
          <p:cNvPr id="3" name="Tijdelijke aanduiding voor inhoud 2"/>
          <p:cNvSpPr>
            <a:spLocks noGrp="1"/>
          </p:cNvSpPr>
          <p:nvPr>
            <p:ph idx="1"/>
          </p:nvPr>
        </p:nvSpPr>
        <p:spPr>
          <a:xfrm>
            <a:off x="1259632" y="1268760"/>
            <a:ext cx="6635080" cy="3456384"/>
          </a:xfrm>
        </p:spPr>
        <p:txBody>
          <a:bodyPr>
            <a:noAutofit/>
          </a:bodyPr>
          <a:lstStyle/>
          <a:p>
            <a:r>
              <a:rPr lang="nl-NL" sz="1800" dirty="0" smtClean="0"/>
              <a:t>Nakijken</a:t>
            </a:r>
          </a:p>
          <a:p>
            <a:r>
              <a:rPr lang="nl-NL" sz="1800" dirty="0" smtClean="0"/>
              <a:t>Peuter 1-4 jaar</a:t>
            </a:r>
          </a:p>
          <a:p>
            <a:r>
              <a:rPr lang="nl-NL" sz="1800" dirty="0" smtClean="0"/>
              <a:t>Kleuter en schoolkind 4-13 jaar</a:t>
            </a:r>
          </a:p>
          <a:p>
            <a:r>
              <a:rPr lang="nl-NL" sz="1800" dirty="0" smtClean="0"/>
              <a:t>Puber 13-18 jaar</a:t>
            </a:r>
          </a:p>
          <a:p>
            <a:r>
              <a:rPr lang="nl-NL" sz="1800" b="1" dirty="0" smtClean="0"/>
              <a:t>Ouderen </a:t>
            </a:r>
            <a:r>
              <a:rPr lang="nl-NL" sz="1800" b="1" dirty="0" smtClean="0"/>
              <a:t>&gt; 65 jaar</a:t>
            </a:r>
          </a:p>
          <a:p>
            <a:endParaRPr lang="nl-NL" sz="3200" dirty="0" smtClean="0"/>
          </a:p>
          <a:p>
            <a:endParaRPr lang="nl-NL" sz="3200" dirty="0" smtClean="0"/>
          </a:p>
        </p:txBody>
      </p:sp>
    </p:spTree>
    <p:extLst>
      <p:ext uri="{BB962C8B-B14F-4D97-AF65-F5344CB8AC3E}">
        <p14:creationId xmlns:p14="http://schemas.microsoft.com/office/powerpoint/2010/main" val="115776066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Ouderen &gt; 65 jaar ondervoeding/overvoeding  </a:t>
            </a:r>
            <a:r>
              <a:rPr lang="nl-NL" baseline="30000" dirty="0" smtClean="0"/>
              <a:t>(1)</a:t>
            </a:r>
            <a:endParaRPr lang="nl-NL" dirty="0"/>
          </a:p>
        </p:txBody>
      </p:sp>
      <p:sp>
        <p:nvSpPr>
          <p:cNvPr id="3" name="Tijdelijke aanduiding voor inhoud 2"/>
          <p:cNvSpPr>
            <a:spLocks noGrp="1"/>
          </p:cNvSpPr>
          <p:nvPr>
            <p:ph idx="1"/>
          </p:nvPr>
        </p:nvSpPr>
        <p:spPr/>
        <p:txBody>
          <a:bodyPr/>
          <a:lstStyle/>
          <a:p>
            <a:pPr marL="0" indent="0">
              <a:buNone/>
            </a:pPr>
            <a:r>
              <a:rPr lang="nl-NL" dirty="0" smtClean="0"/>
              <a:t>Ondervoeding </a:t>
            </a:r>
          </a:p>
          <a:p>
            <a:r>
              <a:rPr lang="nl-NL" dirty="0" smtClean="0"/>
              <a:t>Kauw-, slikproblemen</a:t>
            </a:r>
          </a:p>
          <a:p>
            <a:r>
              <a:rPr lang="nl-NL" dirty="0" smtClean="0"/>
              <a:t>Artrose</a:t>
            </a:r>
          </a:p>
          <a:p>
            <a:r>
              <a:rPr lang="nl-NL" dirty="0" smtClean="0"/>
              <a:t>Medicijn gebruik</a:t>
            </a:r>
          </a:p>
          <a:p>
            <a:endParaRPr lang="nl-NL" dirty="0"/>
          </a:p>
          <a:p>
            <a:pPr marL="0" indent="0">
              <a:buNone/>
            </a:pPr>
            <a:r>
              <a:rPr lang="nl-NL" dirty="0" smtClean="0"/>
              <a:t>Overvoeding</a:t>
            </a:r>
          </a:p>
          <a:p>
            <a:r>
              <a:rPr lang="nl-NL" dirty="0" smtClean="0"/>
              <a:t>Minder bewegen</a:t>
            </a:r>
          </a:p>
          <a:p>
            <a:endParaRPr lang="nl-NL" dirty="0"/>
          </a:p>
        </p:txBody>
      </p:sp>
    </p:spTree>
    <p:extLst>
      <p:ext uri="{BB962C8B-B14F-4D97-AF65-F5344CB8AC3E}">
        <p14:creationId xmlns:p14="http://schemas.microsoft.com/office/powerpoint/2010/main" val="19007759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Ouderen &gt; 65 jaar</a:t>
            </a:r>
            <a:endParaRPr lang="nl-NL" dirty="0"/>
          </a:p>
        </p:txBody>
      </p:sp>
      <p:sp>
        <p:nvSpPr>
          <p:cNvPr id="3" name="Tijdelijke aanduiding voor inhoud 2"/>
          <p:cNvSpPr>
            <a:spLocks noGrp="1"/>
          </p:cNvSpPr>
          <p:nvPr>
            <p:ph idx="1"/>
          </p:nvPr>
        </p:nvSpPr>
        <p:spPr/>
        <p:txBody>
          <a:bodyPr/>
          <a:lstStyle/>
          <a:p>
            <a:r>
              <a:rPr lang="nl-NL" dirty="0" smtClean="0"/>
              <a:t>Voedingsbehoefte</a:t>
            </a:r>
          </a:p>
          <a:p>
            <a:pPr lvl="1"/>
            <a:r>
              <a:rPr lang="nl-NL" dirty="0" smtClean="0"/>
              <a:t>Vocht, dorstgevoel neemt af</a:t>
            </a:r>
          </a:p>
          <a:p>
            <a:pPr lvl="1"/>
            <a:r>
              <a:rPr lang="nl-NL" dirty="0" smtClean="0"/>
              <a:t>Vezels, ter voorkoming van </a:t>
            </a:r>
            <a:r>
              <a:rPr lang="nl-NL" dirty="0" err="1" smtClean="0"/>
              <a:t>ostipatie</a:t>
            </a:r>
            <a:endParaRPr lang="nl-NL" dirty="0" smtClean="0"/>
          </a:p>
          <a:p>
            <a:pPr lvl="1"/>
            <a:r>
              <a:rPr lang="nl-NL" dirty="0" smtClean="0"/>
              <a:t>Vitamine D</a:t>
            </a:r>
          </a:p>
          <a:p>
            <a:r>
              <a:rPr lang="nl-NL" dirty="0" smtClean="0"/>
              <a:t>Botontkalking (osteoporose)</a:t>
            </a:r>
          </a:p>
          <a:p>
            <a:pPr lvl="1"/>
            <a:endParaRPr lang="nl-NL" dirty="0"/>
          </a:p>
        </p:txBody>
      </p:sp>
    </p:spTree>
    <p:extLst>
      <p:ext uri="{BB962C8B-B14F-4D97-AF65-F5344CB8AC3E}">
        <p14:creationId xmlns:p14="http://schemas.microsoft.com/office/powerpoint/2010/main" val="257880413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Ouderen &gt; 65 jaar, </a:t>
            </a:r>
            <a:r>
              <a:rPr lang="nl-NL" dirty="0" err="1" smtClean="0"/>
              <a:t>sarcopenie</a:t>
            </a:r>
            <a:endParaRPr lang="nl-NL" dirty="0"/>
          </a:p>
        </p:txBody>
      </p:sp>
      <p:sp>
        <p:nvSpPr>
          <p:cNvPr id="3" name="Tijdelijke aanduiding voor inhoud 2"/>
          <p:cNvSpPr>
            <a:spLocks noGrp="1"/>
          </p:cNvSpPr>
          <p:nvPr>
            <p:ph idx="1"/>
          </p:nvPr>
        </p:nvSpPr>
        <p:spPr/>
        <p:txBody>
          <a:bodyPr>
            <a:normAutofit fontScale="92500" lnSpcReduction="20000"/>
          </a:bodyPr>
          <a:lstStyle/>
          <a:p>
            <a:r>
              <a:rPr lang="nl-NL" dirty="0" smtClean="0"/>
              <a:t>Afname spierweefsel (&lt; 30%)</a:t>
            </a:r>
          </a:p>
          <a:p>
            <a:r>
              <a:rPr lang="nl-NL" dirty="0" smtClean="0"/>
              <a:t>Toename vetweefsel</a:t>
            </a:r>
          </a:p>
          <a:p>
            <a:endParaRPr lang="nl-NL" dirty="0"/>
          </a:p>
          <a:p>
            <a:endParaRPr lang="nl-NL" dirty="0" smtClean="0"/>
          </a:p>
          <a:p>
            <a:endParaRPr lang="nl-NL" dirty="0"/>
          </a:p>
          <a:p>
            <a:endParaRPr lang="nl-NL" dirty="0" smtClean="0"/>
          </a:p>
          <a:p>
            <a:endParaRPr lang="nl-NL" dirty="0"/>
          </a:p>
          <a:p>
            <a:endParaRPr lang="nl-NL" dirty="0" smtClean="0"/>
          </a:p>
          <a:p>
            <a:r>
              <a:rPr lang="nl-NL" dirty="0" smtClean="0"/>
              <a:t>Verminderen/voorkomen</a:t>
            </a:r>
          </a:p>
          <a:p>
            <a:pPr lvl="1"/>
            <a:r>
              <a:rPr lang="nl-NL" dirty="0" smtClean="0"/>
              <a:t>Gezonde voeding, beweging, slaap</a:t>
            </a:r>
          </a:p>
          <a:p>
            <a:pPr lvl="1"/>
            <a:r>
              <a:rPr lang="nl-NL" dirty="0" smtClean="0"/>
              <a:t>Spierversterkende activiteiten</a:t>
            </a:r>
          </a:p>
          <a:p>
            <a:pPr lvl="1"/>
            <a:r>
              <a:rPr lang="nl-NL" dirty="0" smtClean="0"/>
              <a:t>Eiwit inname</a:t>
            </a:r>
            <a:endParaRPr lang="nl-NL" dirty="0"/>
          </a:p>
        </p:txBody>
      </p:sp>
      <p:pic>
        <p:nvPicPr>
          <p:cNvPr id="5" name="Afbeelding 4"/>
          <p:cNvPicPr>
            <a:picLocks noChangeAspect="1"/>
          </p:cNvPicPr>
          <p:nvPr/>
        </p:nvPicPr>
        <p:blipFill>
          <a:blip r:embed="rId2"/>
          <a:stretch>
            <a:fillRect/>
          </a:stretch>
        </p:blipFill>
        <p:spPr>
          <a:xfrm>
            <a:off x="2267744" y="2060848"/>
            <a:ext cx="3471139" cy="2212851"/>
          </a:xfrm>
          <a:prstGeom prst="rect">
            <a:avLst/>
          </a:prstGeom>
        </p:spPr>
      </p:pic>
    </p:spTree>
    <p:extLst>
      <p:ext uri="{BB962C8B-B14F-4D97-AF65-F5344CB8AC3E}">
        <p14:creationId xmlns:p14="http://schemas.microsoft.com/office/powerpoint/2010/main" val="158473998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Ouderen &gt; 65 jaar, verminderde opname (resorptie) </a:t>
            </a:r>
            <a:r>
              <a:rPr lang="nl-NL" baseline="30000" dirty="0" smtClean="0"/>
              <a:t>(1)</a:t>
            </a:r>
            <a:endParaRPr lang="nl-NL" dirty="0"/>
          </a:p>
        </p:txBody>
      </p:sp>
      <p:sp>
        <p:nvSpPr>
          <p:cNvPr id="3" name="Tijdelijke aanduiding voor inhoud 2"/>
          <p:cNvSpPr>
            <a:spLocks noGrp="1"/>
          </p:cNvSpPr>
          <p:nvPr>
            <p:ph idx="1"/>
          </p:nvPr>
        </p:nvSpPr>
        <p:spPr/>
        <p:txBody>
          <a:bodyPr>
            <a:normAutofit lnSpcReduction="10000"/>
          </a:bodyPr>
          <a:lstStyle/>
          <a:p>
            <a:r>
              <a:rPr lang="nl-NL" dirty="0" smtClean="0"/>
              <a:t>Opname van voedingsstoffen in maag-darmkanaal neemt af</a:t>
            </a:r>
          </a:p>
          <a:p>
            <a:r>
              <a:rPr lang="nl-NL" dirty="0" smtClean="0"/>
              <a:t>Vooral vit B12  door het ontbreken van de intrinsieke factor met als gevolg:</a:t>
            </a:r>
          </a:p>
          <a:p>
            <a:pPr lvl="1"/>
            <a:r>
              <a:rPr lang="nl-NL" dirty="0" smtClean="0"/>
              <a:t>Vorm van bloedarmoede</a:t>
            </a:r>
          </a:p>
          <a:p>
            <a:pPr lvl="2"/>
            <a:r>
              <a:rPr lang="nl-NL" dirty="0" smtClean="0"/>
              <a:t>Tintelingen in vingers</a:t>
            </a:r>
          </a:p>
          <a:p>
            <a:pPr lvl="2"/>
            <a:r>
              <a:rPr lang="nl-NL" dirty="0" smtClean="0"/>
              <a:t>Geheugenverlies</a:t>
            </a:r>
          </a:p>
          <a:p>
            <a:pPr lvl="2"/>
            <a:r>
              <a:rPr lang="nl-NL" dirty="0" smtClean="0"/>
              <a:t>Coördinatie stoornis</a:t>
            </a:r>
          </a:p>
          <a:p>
            <a:pPr lvl="2"/>
            <a:r>
              <a:rPr lang="nl-NL" dirty="0" smtClean="0"/>
              <a:t>Ataxie (evenwichts- en beweegstoornis)</a:t>
            </a:r>
          </a:p>
          <a:p>
            <a:pPr lvl="2"/>
            <a:r>
              <a:rPr lang="nl-NL" dirty="0" smtClean="0"/>
              <a:t>Spierzwakte in benen</a:t>
            </a:r>
          </a:p>
          <a:p>
            <a:pPr lvl="1"/>
            <a:r>
              <a:rPr lang="nl-NL" dirty="0" smtClean="0"/>
              <a:t>Intrinsieke factor is </a:t>
            </a:r>
            <a:r>
              <a:rPr lang="nl-NL" smtClean="0"/>
              <a:t>een glycoproteïne </a:t>
            </a:r>
            <a:r>
              <a:rPr lang="nl-NL" dirty="0" smtClean="0"/>
              <a:t>die aan vit B12 gekoppeld wordt en nodig is voor opname.</a:t>
            </a:r>
          </a:p>
          <a:p>
            <a:pPr lvl="2"/>
            <a:endParaRPr lang="nl-NL" dirty="0"/>
          </a:p>
        </p:txBody>
      </p:sp>
    </p:spTree>
    <p:extLst>
      <p:ext uri="{BB962C8B-B14F-4D97-AF65-F5344CB8AC3E}">
        <p14:creationId xmlns:p14="http://schemas.microsoft.com/office/powerpoint/2010/main" val="16445765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Ouderen &gt; 65 jaar, dementie</a:t>
            </a:r>
            <a:endParaRPr lang="nl-NL" dirty="0"/>
          </a:p>
        </p:txBody>
      </p:sp>
      <p:sp>
        <p:nvSpPr>
          <p:cNvPr id="3" name="Tijdelijke aanduiding voor inhoud 2"/>
          <p:cNvSpPr>
            <a:spLocks noGrp="1"/>
          </p:cNvSpPr>
          <p:nvPr>
            <p:ph idx="1"/>
          </p:nvPr>
        </p:nvSpPr>
        <p:spPr/>
        <p:txBody>
          <a:bodyPr/>
          <a:lstStyle/>
          <a:p>
            <a:r>
              <a:rPr lang="nl-NL" dirty="0" smtClean="0"/>
              <a:t>Begin, meer en ongepast eten</a:t>
            </a:r>
          </a:p>
          <a:p>
            <a:r>
              <a:rPr lang="nl-NL" dirty="0" smtClean="0"/>
              <a:t>Later, onverschilligheid </a:t>
            </a:r>
            <a:r>
              <a:rPr lang="nl-NL" dirty="0" err="1" smtClean="0"/>
              <a:t>tav</a:t>
            </a:r>
            <a:r>
              <a:rPr lang="nl-NL" dirty="0" smtClean="0"/>
              <a:t> eten</a:t>
            </a:r>
          </a:p>
          <a:p>
            <a:pPr lvl="1"/>
            <a:r>
              <a:rPr lang="nl-NL" dirty="0" smtClean="0"/>
              <a:t>Minder eten</a:t>
            </a:r>
          </a:p>
          <a:p>
            <a:pPr lvl="1"/>
            <a:r>
              <a:rPr lang="nl-NL" dirty="0" smtClean="0"/>
              <a:t>Afvallen</a:t>
            </a:r>
          </a:p>
          <a:p>
            <a:pPr lvl="1"/>
            <a:r>
              <a:rPr lang="nl-NL" dirty="0" smtClean="0"/>
              <a:t>Algemene geestelijke en lichamelijke verslechtering</a:t>
            </a:r>
            <a:endParaRPr lang="nl-NL" dirty="0"/>
          </a:p>
        </p:txBody>
      </p:sp>
    </p:spTree>
    <p:extLst>
      <p:ext uri="{BB962C8B-B14F-4D97-AF65-F5344CB8AC3E}">
        <p14:creationId xmlns:p14="http://schemas.microsoft.com/office/powerpoint/2010/main" val="211466671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Huiswerk</a:t>
            </a:r>
            <a:endParaRPr lang="nl-NL" dirty="0"/>
          </a:p>
        </p:txBody>
      </p:sp>
      <p:sp>
        <p:nvSpPr>
          <p:cNvPr id="3" name="Tijdelijke aanduiding voor inhoud 2"/>
          <p:cNvSpPr>
            <a:spLocks noGrp="1"/>
          </p:cNvSpPr>
          <p:nvPr>
            <p:ph idx="1"/>
          </p:nvPr>
        </p:nvSpPr>
        <p:spPr/>
        <p:txBody>
          <a:bodyPr/>
          <a:lstStyle/>
          <a:p>
            <a:r>
              <a:rPr lang="nl-NL" dirty="0" smtClean="0"/>
              <a:t>Opdrachten 16.1, 16.5, 16.6, 16.9,16.12</a:t>
            </a:r>
            <a:endParaRPr lang="nl-NL" dirty="0"/>
          </a:p>
        </p:txBody>
      </p:sp>
    </p:spTree>
    <p:extLst>
      <p:ext uri="{BB962C8B-B14F-4D97-AF65-F5344CB8AC3E}">
        <p14:creationId xmlns:p14="http://schemas.microsoft.com/office/powerpoint/2010/main" val="422814496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bronnen</a:t>
            </a:r>
            <a:endParaRPr lang="nl-NL" dirty="0"/>
          </a:p>
        </p:txBody>
      </p:sp>
      <p:sp>
        <p:nvSpPr>
          <p:cNvPr id="3" name="Tijdelijke aanduiding voor inhoud 2"/>
          <p:cNvSpPr>
            <a:spLocks noGrp="1"/>
          </p:cNvSpPr>
          <p:nvPr>
            <p:ph idx="1"/>
          </p:nvPr>
        </p:nvSpPr>
        <p:spPr/>
        <p:txBody>
          <a:bodyPr/>
          <a:lstStyle/>
          <a:p>
            <a:r>
              <a:rPr lang="nl-NL" dirty="0" smtClean="0"/>
              <a:t>1, voedingsleer</a:t>
            </a:r>
          </a:p>
          <a:p>
            <a:r>
              <a:rPr lang="nl-NL" dirty="0" smtClean="0"/>
              <a:t>2, mens en voeding</a:t>
            </a:r>
          </a:p>
          <a:p>
            <a:r>
              <a:rPr lang="nl-NL" dirty="0" smtClean="0"/>
              <a:t>3,http</a:t>
            </a:r>
            <a:r>
              <a:rPr lang="nl-NL" dirty="0"/>
              <a:t>://</a:t>
            </a:r>
            <a:r>
              <a:rPr lang="nl-NL" dirty="0" smtClean="0"/>
              <a:t>www.voedingscentrum.nl/nl/mijn-kind-en-ik/dreumes-en-peuter/de-lust-ik-niet-fase.aspx</a:t>
            </a:r>
          </a:p>
          <a:p>
            <a:r>
              <a:rPr lang="nl-NL" dirty="0" smtClean="0"/>
              <a:t>4,http</a:t>
            </a:r>
            <a:r>
              <a:rPr lang="nl-NL" dirty="0"/>
              <a:t>://</a:t>
            </a:r>
            <a:r>
              <a:rPr lang="nl-NL" dirty="0" smtClean="0"/>
              <a:t>www.voedingscentrum.nl/encyclopedie/voedselovergevoeligheid.aspx</a:t>
            </a:r>
          </a:p>
          <a:p>
            <a:endParaRPr lang="nl-NL" dirty="0"/>
          </a:p>
        </p:txBody>
      </p:sp>
    </p:spTree>
    <p:extLst>
      <p:ext uri="{BB962C8B-B14F-4D97-AF65-F5344CB8AC3E}">
        <p14:creationId xmlns:p14="http://schemas.microsoft.com/office/powerpoint/2010/main" val="31732762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Vragen de zuigeling</a:t>
            </a:r>
            <a:endParaRPr lang="nl-NL" dirty="0"/>
          </a:p>
        </p:txBody>
      </p:sp>
      <p:sp>
        <p:nvSpPr>
          <p:cNvPr id="3" name="Tijdelijke aanduiding voor inhoud 2"/>
          <p:cNvSpPr>
            <a:spLocks noGrp="1"/>
          </p:cNvSpPr>
          <p:nvPr>
            <p:ph idx="1"/>
          </p:nvPr>
        </p:nvSpPr>
        <p:spPr/>
        <p:txBody>
          <a:bodyPr>
            <a:normAutofit lnSpcReduction="10000"/>
          </a:bodyPr>
          <a:lstStyle/>
          <a:p>
            <a:pPr marL="0" indent="0">
              <a:buNone/>
            </a:pPr>
            <a:r>
              <a:rPr lang="nl-NL" sz="1800" dirty="0" smtClean="0"/>
              <a:t>Opdracht 15.1</a:t>
            </a:r>
          </a:p>
          <a:p>
            <a:pPr marL="0" indent="0">
              <a:buNone/>
            </a:pPr>
            <a:r>
              <a:rPr lang="nl-NL" sz="1800" dirty="0" smtClean="0"/>
              <a:t>Anouk heeft gezond geleefd tijdens haar zwangerschap en een gezonde dochter gekregen, die ze Fiene heeft genoemd. Ze vindt het heerlijk om haar dochter de borst te geven, maar wil nu ook wel weer eens van een glaasje wijn genieten.</a:t>
            </a:r>
          </a:p>
          <a:p>
            <a:pPr>
              <a:buAutoNum type="alphaUcPeriod"/>
            </a:pPr>
            <a:r>
              <a:rPr lang="nl-NL" sz="1800" dirty="0" smtClean="0"/>
              <a:t>Wat adviseer jij Anouk?</a:t>
            </a:r>
            <a:br>
              <a:rPr lang="nl-NL" sz="1800" dirty="0" smtClean="0"/>
            </a:br>
            <a:r>
              <a:rPr lang="nl-NL" sz="1800" dirty="0" smtClean="0"/>
              <a:t>Weet </a:t>
            </a:r>
            <a:r>
              <a:rPr lang="nl-NL" sz="1800" dirty="0" smtClean="0"/>
              <a:t>jij of je als zuigeling borst- of flesvoeding hebt gekregen</a:t>
            </a:r>
            <a:r>
              <a:rPr lang="nl-NL" sz="1800" dirty="0" smtClean="0"/>
              <a:t>?</a:t>
            </a:r>
          </a:p>
          <a:p>
            <a:pPr>
              <a:buAutoNum type="alphaUcPeriod"/>
            </a:pPr>
            <a:endParaRPr lang="nl-NL" sz="1800" dirty="0"/>
          </a:p>
          <a:p>
            <a:pPr>
              <a:buAutoNum type="alphaUcPeriod"/>
            </a:pPr>
            <a:endParaRPr lang="nl-NL" sz="1800" dirty="0" smtClean="0"/>
          </a:p>
          <a:p>
            <a:pPr>
              <a:buAutoNum type="alphaUcPeriod"/>
            </a:pPr>
            <a:endParaRPr lang="nl-NL" sz="1800" dirty="0" smtClean="0"/>
          </a:p>
          <a:p>
            <a:pPr>
              <a:buAutoNum type="alphaUcPeriod"/>
            </a:pPr>
            <a:r>
              <a:rPr lang="nl-NL" sz="1800" dirty="0" smtClean="0"/>
              <a:t>Wat heeft jou voorkeur als je vader of moeder wordt? Licht je antwoord toe.</a:t>
            </a:r>
          </a:p>
          <a:p>
            <a:pPr>
              <a:buAutoNum type="alphaUcPeriod"/>
            </a:pPr>
            <a:r>
              <a:rPr lang="nl-NL" sz="1800" dirty="0" smtClean="0"/>
              <a:t>Wat zou de reden zijn dat de Wereldgezondheidsorganisatie (WHO) alle medewerkers in de gezondheidszorg het advies geeft om vrouwen te stimuleren borstvoeding te geven?</a:t>
            </a:r>
            <a:br>
              <a:rPr lang="nl-NL" sz="1800" dirty="0" smtClean="0"/>
            </a:br>
            <a:endParaRPr lang="nl-NL" sz="1800" dirty="0"/>
          </a:p>
        </p:txBody>
      </p:sp>
      <p:sp>
        <p:nvSpPr>
          <p:cNvPr id="4" name="Tekstvak 3"/>
          <p:cNvSpPr txBox="1"/>
          <p:nvPr/>
        </p:nvSpPr>
        <p:spPr>
          <a:xfrm>
            <a:off x="2339752" y="3284984"/>
            <a:ext cx="6347048" cy="1200329"/>
          </a:xfrm>
          <a:prstGeom prst="rect">
            <a:avLst/>
          </a:prstGeom>
          <a:noFill/>
        </p:spPr>
        <p:txBody>
          <a:bodyPr wrap="square" rtlCol="0">
            <a:spAutoFit/>
          </a:bodyPr>
          <a:lstStyle/>
          <a:p>
            <a:r>
              <a:rPr lang="nl-NL" i="1" dirty="0">
                <a:solidFill>
                  <a:srgbClr val="0070C0"/>
                </a:solidFill>
              </a:rPr>
              <a:t>Alcohol blijft anderhalf uur in het lichaam voordat het afgebroken is. Je kan een glaasje wijn drinken net na een voeding, als je weet dat de volgende voeding pas over minimaal drie uur is. </a:t>
            </a:r>
            <a:endParaRPr lang="nl-NL" i="1" dirty="0"/>
          </a:p>
          <a:p>
            <a:endParaRPr lang="nl-NL" dirty="0"/>
          </a:p>
        </p:txBody>
      </p:sp>
      <p:sp>
        <p:nvSpPr>
          <p:cNvPr id="5" name="Tekstvak 4"/>
          <p:cNvSpPr txBox="1"/>
          <p:nvPr/>
        </p:nvSpPr>
        <p:spPr>
          <a:xfrm>
            <a:off x="2367225" y="5664498"/>
            <a:ext cx="5184576" cy="923330"/>
          </a:xfrm>
          <a:prstGeom prst="rect">
            <a:avLst/>
          </a:prstGeom>
          <a:noFill/>
        </p:spPr>
        <p:txBody>
          <a:bodyPr wrap="square" rtlCol="0">
            <a:spAutoFit/>
          </a:bodyPr>
          <a:lstStyle/>
          <a:p>
            <a:r>
              <a:rPr lang="nl-NL" i="1" dirty="0">
                <a:solidFill>
                  <a:srgbClr val="0070C0"/>
                </a:solidFill>
              </a:rPr>
              <a:t>Omdat het door de antistoffen een beschermende werking heeft. </a:t>
            </a:r>
            <a:endParaRPr lang="nl-NL" dirty="0"/>
          </a:p>
          <a:p>
            <a:endParaRPr lang="nl-NL" dirty="0"/>
          </a:p>
        </p:txBody>
      </p:sp>
    </p:spTree>
    <p:extLst>
      <p:ext uri="{BB962C8B-B14F-4D97-AF65-F5344CB8AC3E}">
        <p14:creationId xmlns:p14="http://schemas.microsoft.com/office/powerpoint/2010/main" val="12442164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Vragen de zuigeling</a:t>
            </a:r>
            <a:endParaRPr lang="nl-NL" dirty="0"/>
          </a:p>
        </p:txBody>
      </p:sp>
      <p:sp>
        <p:nvSpPr>
          <p:cNvPr id="3" name="Tijdelijke aanduiding voor inhoud 2"/>
          <p:cNvSpPr>
            <a:spLocks noGrp="1"/>
          </p:cNvSpPr>
          <p:nvPr>
            <p:ph idx="1"/>
          </p:nvPr>
        </p:nvSpPr>
        <p:spPr/>
        <p:txBody>
          <a:bodyPr>
            <a:normAutofit fontScale="77500" lnSpcReduction="20000"/>
          </a:bodyPr>
          <a:lstStyle/>
          <a:p>
            <a:pPr marL="0" indent="0">
              <a:buNone/>
            </a:pPr>
            <a:r>
              <a:rPr lang="nl-NL" sz="1800" dirty="0" smtClean="0"/>
              <a:t>Opdracht 15.4</a:t>
            </a:r>
          </a:p>
          <a:p>
            <a:pPr marL="0" indent="0">
              <a:buNone/>
            </a:pPr>
            <a:r>
              <a:rPr lang="nl-NL" sz="1800" dirty="0" smtClean="0"/>
              <a:t>Bekijk het filmpje over borstvoeding en kolven op de site van het Voedingscentrum en geef antwoord op de volgende vragen:</a:t>
            </a:r>
          </a:p>
          <a:p>
            <a:pPr>
              <a:buAutoNum type="alphaUcPeriod"/>
            </a:pPr>
            <a:r>
              <a:rPr lang="nl-NL" sz="1800" dirty="0" smtClean="0"/>
              <a:t>Hoe komt het dat borsten voller worden tijdens de zwangerschap?</a:t>
            </a:r>
            <a:br>
              <a:rPr lang="nl-NL" sz="1800" dirty="0" smtClean="0"/>
            </a:br>
            <a:r>
              <a:rPr lang="nl-NL" sz="1800" i="1" dirty="0" smtClean="0">
                <a:solidFill>
                  <a:srgbClr val="0070C0"/>
                </a:solidFill>
              </a:rPr>
              <a:t>Melkklier weefsel neemt toe.</a:t>
            </a:r>
            <a:br>
              <a:rPr lang="nl-NL" sz="1800" i="1" dirty="0" smtClean="0">
                <a:solidFill>
                  <a:srgbClr val="0070C0"/>
                </a:solidFill>
              </a:rPr>
            </a:br>
            <a:endParaRPr lang="nl-NL" sz="1800" i="1" dirty="0" smtClean="0"/>
          </a:p>
          <a:p>
            <a:pPr>
              <a:buAutoNum type="alphaUcPeriod"/>
            </a:pPr>
            <a:r>
              <a:rPr lang="nl-NL" sz="1800" dirty="0" smtClean="0"/>
              <a:t>Wat is het belang van de kliertjes van Montgomery (talgkliertjes)?</a:t>
            </a:r>
            <a:br>
              <a:rPr lang="nl-NL" sz="1800" dirty="0" smtClean="0"/>
            </a:br>
            <a:r>
              <a:rPr lang="nl-NL" sz="1800" i="1" dirty="0" smtClean="0">
                <a:solidFill>
                  <a:srgbClr val="0070C0"/>
                </a:solidFill>
              </a:rPr>
              <a:t>Soepel houden van tepel en tepelhof.</a:t>
            </a:r>
            <a:br>
              <a:rPr lang="nl-NL" sz="1800" i="1" dirty="0" smtClean="0">
                <a:solidFill>
                  <a:srgbClr val="0070C0"/>
                </a:solidFill>
              </a:rPr>
            </a:br>
            <a:endParaRPr lang="nl-NL" sz="1800" dirty="0" smtClean="0"/>
          </a:p>
          <a:p>
            <a:pPr>
              <a:buAutoNum type="alphaUcPeriod"/>
            </a:pPr>
            <a:r>
              <a:rPr lang="nl-NL" sz="1800" dirty="0" smtClean="0"/>
              <a:t>Via welke weg komt de melk naar buiten via de tepel?</a:t>
            </a:r>
            <a:br>
              <a:rPr lang="nl-NL" sz="1800" dirty="0" smtClean="0"/>
            </a:br>
            <a:r>
              <a:rPr lang="nl-NL" sz="1800" i="1" dirty="0" smtClean="0">
                <a:solidFill>
                  <a:srgbClr val="0070C0"/>
                </a:solidFill>
              </a:rPr>
              <a:t>Kleine gaatjes in de tepel.</a:t>
            </a:r>
            <a:br>
              <a:rPr lang="nl-NL" sz="1800" i="1" dirty="0" smtClean="0">
                <a:solidFill>
                  <a:srgbClr val="0070C0"/>
                </a:solidFill>
              </a:rPr>
            </a:br>
            <a:endParaRPr lang="nl-NL" sz="1800" dirty="0" smtClean="0"/>
          </a:p>
          <a:p>
            <a:pPr>
              <a:buAutoNum type="alphaUcPeriod"/>
            </a:pPr>
            <a:r>
              <a:rPr lang="nl-NL" sz="1800" dirty="0" smtClean="0"/>
              <a:t>Wat is de tepelhof?</a:t>
            </a:r>
            <a:br>
              <a:rPr lang="nl-NL" sz="1800" dirty="0" smtClean="0"/>
            </a:br>
            <a:r>
              <a:rPr lang="nl-NL" sz="1800" i="1" dirty="0" smtClean="0">
                <a:solidFill>
                  <a:srgbClr val="0070C0"/>
                </a:solidFill>
              </a:rPr>
              <a:t>De huid rondom je tepel. </a:t>
            </a:r>
            <a:r>
              <a:rPr lang="nl-NL" sz="1800" dirty="0" smtClean="0"/>
              <a:t/>
            </a:r>
            <a:br>
              <a:rPr lang="nl-NL" sz="1800" dirty="0" smtClean="0"/>
            </a:br>
            <a:endParaRPr lang="nl-NL" sz="1800" dirty="0" smtClean="0"/>
          </a:p>
          <a:p>
            <a:pPr>
              <a:buAutoNum type="alphaUcPeriod"/>
            </a:pPr>
            <a:r>
              <a:rPr lang="nl-NL" sz="1800" dirty="0" smtClean="0"/>
              <a:t>Waartoe dienen de spiercellen rondom de melkkliertjes?</a:t>
            </a:r>
            <a:br>
              <a:rPr lang="nl-NL" sz="1800" dirty="0" smtClean="0"/>
            </a:br>
            <a:r>
              <a:rPr lang="nl-NL" sz="1800" i="1" dirty="0" smtClean="0">
                <a:solidFill>
                  <a:srgbClr val="0070C0"/>
                </a:solidFill>
              </a:rPr>
              <a:t>Deze zorgen ervoor dat de melk uit de cel kan stromen. </a:t>
            </a:r>
            <a:br>
              <a:rPr lang="nl-NL" sz="1800" i="1" dirty="0" smtClean="0">
                <a:solidFill>
                  <a:srgbClr val="0070C0"/>
                </a:solidFill>
              </a:rPr>
            </a:br>
            <a:endParaRPr lang="nl-NL" sz="1800" i="1" dirty="0" smtClean="0">
              <a:solidFill>
                <a:srgbClr val="0070C0"/>
              </a:solidFill>
            </a:endParaRPr>
          </a:p>
          <a:p>
            <a:pPr marL="0" indent="0">
              <a:buNone/>
            </a:pPr>
            <a:r>
              <a:rPr lang="nl-NL" sz="1800" dirty="0"/>
              <a:t>F.   Waar liggen de melk producerende cellen?</a:t>
            </a:r>
          </a:p>
          <a:p>
            <a:pPr marL="0" indent="0">
              <a:buNone/>
            </a:pPr>
            <a:r>
              <a:rPr lang="nl-NL" sz="1800" i="1" dirty="0" smtClean="0">
                <a:solidFill>
                  <a:srgbClr val="0070C0"/>
                </a:solidFill>
              </a:rPr>
              <a:t>      In </a:t>
            </a:r>
            <a:r>
              <a:rPr lang="nl-NL" sz="1800" i="1" dirty="0">
                <a:solidFill>
                  <a:srgbClr val="0070C0"/>
                </a:solidFill>
              </a:rPr>
              <a:t>de melkkliertjes.</a:t>
            </a:r>
            <a:br>
              <a:rPr lang="nl-NL" sz="1800" i="1" dirty="0">
                <a:solidFill>
                  <a:srgbClr val="0070C0"/>
                </a:solidFill>
              </a:rPr>
            </a:br>
            <a:endParaRPr lang="nl-NL" sz="1800" i="1" dirty="0">
              <a:solidFill>
                <a:srgbClr val="0070C0"/>
              </a:solidFill>
            </a:endParaRPr>
          </a:p>
          <a:p>
            <a:pPr marL="0" indent="0">
              <a:buNone/>
            </a:pPr>
            <a:r>
              <a:rPr lang="nl-NL" sz="1800" dirty="0"/>
              <a:t>G.   Hoe kan de melkproductie bevordert worden?</a:t>
            </a:r>
            <a:endParaRPr lang="nl-NL" sz="1800" i="1" dirty="0" smtClean="0">
              <a:solidFill>
                <a:srgbClr val="0070C0"/>
              </a:solidFill>
            </a:endParaRPr>
          </a:p>
          <a:p>
            <a:pPr marL="0" indent="0">
              <a:buNone/>
            </a:pPr>
            <a:r>
              <a:rPr lang="nl-NL" sz="1800" dirty="0" smtClean="0"/>
              <a:t>        </a:t>
            </a:r>
            <a:r>
              <a:rPr lang="nl-NL" sz="1800" i="1" dirty="0" smtClean="0">
                <a:solidFill>
                  <a:srgbClr val="0070C0"/>
                </a:solidFill>
              </a:rPr>
              <a:t>Veel aanleggen, ontspannen, veel drinken</a:t>
            </a:r>
            <a:r>
              <a:rPr lang="nl-NL" sz="1800" dirty="0" smtClean="0"/>
              <a:t/>
            </a:r>
            <a:br>
              <a:rPr lang="nl-NL" sz="1800" dirty="0" smtClean="0"/>
            </a:br>
            <a:endParaRPr lang="nl-NL" sz="1800" dirty="0"/>
          </a:p>
        </p:txBody>
      </p:sp>
    </p:spTree>
    <p:extLst>
      <p:ext uri="{BB962C8B-B14F-4D97-AF65-F5344CB8AC3E}">
        <p14:creationId xmlns:p14="http://schemas.microsoft.com/office/powerpoint/2010/main" val="33435273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Vragen de zuigeling</a:t>
            </a:r>
            <a:endParaRPr lang="nl-NL" dirty="0"/>
          </a:p>
        </p:txBody>
      </p:sp>
      <p:sp>
        <p:nvSpPr>
          <p:cNvPr id="3" name="Tijdelijke aanduiding voor inhoud 2"/>
          <p:cNvSpPr>
            <a:spLocks noGrp="1"/>
          </p:cNvSpPr>
          <p:nvPr>
            <p:ph idx="1"/>
          </p:nvPr>
        </p:nvSpPr>
        <p:spPr/>
        <p:txBody>
          <a:bodyPr>
            <a:normAutofit fontScale="85000" lnSpcReduction="10000"/>
          </a:bodyPr>
          <a:lstStyle/>
          <a:p>
            <a:pPr marL="0" indent="0">
              <a:buNone/>
            </a:pPr>
            <a:r>
              <a:rPr lang="nl-NL" sz="1800" dirty="0" smtClean="0"/>
              <a:t/>
            </a:r>
            <a:br>
              <a:rPr lang="nl-NL" sz="1800" dirty="0" smtClean="0"/>
            </a:br>
            <a:r>
              <a:rPr lang="nl-NL" sz="1800" dirty="0" smtClean="0"/>
              <a:t>H.   Welke </a:t>
            </a:r>
            <a:r>
              <a:rPr lang="nl-NL" sz="1800" dirty="0"/>
              <a:t>drie reflexen heeft de baby nodig om aan de borst te kunnen drinken</a:t>
            </a:r>
            <a:r>
              <a:rPr lang="nl-NL" sz="1800" dirty="0" smtClean="0"/>
              <a:t>?</a:t>
            </a:r>
            <a:br>
              <a:rPr lang="nl-NL" sz="1800" dirty="0" smtClean="0"/>
            </a:br>
            <a:r>
              <a:rPr lang="nl-NL" sz="1800" dirty="0" smtClean="0"/>
              <a:t>       </a:t>
            </a:r>
            <a:r>
              <a:rPr lang="nl-NL" sz="1800" i="1" dirty="0" smtClean="0">
                <a:solidFill>
                  <a:srgbClr val="0070C0"/>
                </a:solidFill>
              </a:rPr>
              <a:t>Zoekreflex, zuigreflex, slikreflex</a:t>
            </a:r>
            <a:endParaRPr lang="nl-NL" sz="1800" i="1" dirty="0">
              <a:solidFill>
                <a:srgbClr val="0070C0"/>
              </a:solidFill>
            </a:endParaRPr>
          </a:p>
          <a:p>
            <a:pPr marL="0" indent="0">
              <a:buNone/>
            </a:pPr>
            <a:r>
              <a:rPr lang="nl-NL" sz="1800" dirty="0" smtClean="0"/>
              <a:t/>
            </a:r>
            <a:br>
              <a:rPr lang="nl-NL" sz="1800" dirty="0" smtClean="0"/>
            </a:br>
            <a:r>
              <a:rPr lang="nl-NL" sz="1800" dirty="0" smtClean="0"/>
              <a:t>I.</a:t>
            </a:r>
            <a:r>
              <a:rPr lang="nl-NL" sz="1800" dirty="0"/>
              <a:t> </a:t>
            </a:r>
            <a:r>
              <a:rPr lang="nl-NL" sz="1800" dirty="0" smtClean="0"/>
              <a:t>  Hoe </a:t>
            </a:r>
            <a:r>
              <a:rPr lang="nl-NL" sz="1800" dirty="0"/>
              <a:t>kan de moeder ervoor zorgen dat de baby zijn mondje opent</a:t>
            </a:r>
            <a:r>
              <a:rPr lang="nl-NL" sz="1800" dirty="0" smtClean="0"/>
              <a:t>?</a:t>
            </a:r>
            <a:br>
              <a:rPr lang="nl-NL" sz="1800" dirty="0" smtClean="0"/>
            </a:br>
            <a:r>
              <a:rPr lang="nl-NL" sz="1800" dirty="0" smtClean="0"/>
              <a:t>      </a:t>
            </a:r>
            <a:r>
              <a:rPr lang="nl-NL" sz="1800" i="1" dirty="0" smtClean="0">
                <a:solidFill>
                  <a:srgbClr val="0070C0"/>
                </a:solidFill>
              </a:rPr>
              <a:t>Tepel tegen de bovenlip houden</a:t>
            </a:r>
            <a:br>
              <a:rPr lang="nl-NL" sz="1800" i="1" dirty="0" smtClean="0">
                <a:solidFill>
                  <a:srgbClr val="0070C0"/>
                </a:solidFill>
              </a:rPr>
            </a:br>
            <a:endParaRPr lang="nl-NL" sz="1800" i="1" dirty="0">
              <a:solidFill>
                <a:srgbClr val="0070C0"/>
              </a:solidFill>
            </a:endParaRPr>
          </a:p>
          <a:p>
            <a:pPr marL="0" indent="0">
              <a:buNone/>
            </a:pPr>
            <a:r>
              <a:rPr lang="nl-NL" sz="1800" dirty="0" smtClean="0"/>
              <a:t>J.   Wanneer </a:t>
            </a:r>
            <a:r>
              <a:rPr lang="nl-NL" sz="1800" dirty="0"/>
              <a:t>gaat de baby zuigende beweging maken</a:t>
            </a:r>
            <a:r>
              <a:rPr lang="nl-NL" sz="1800" dirty="0" smtClean="0"/>
              <a:t>?</a:t>
            </a:r>
            <a:br>
              <a:rPr lang="nl-NL" sz="1800" dirty="0" smtClean="0"/>
            </a:br>
            <a:r>
              <a:rPr lang="nl-NL" sz="1800" dirty="0" smtClean="0"/>
              <a:t>      </a:t>
            </a:r>
            <a:r>
              <a:rPr lang="nl-NL" sz="1800" i="1" dirty="0" smtClean="0">
                <a:solidFill>
                  <a:srgbClr val="0070C0"/>
                </a:solidFill>
              </a:rPr>
              <a:t>Als de tepel het gehemelte van de baby raakt. </a:t>
            </a:r>
            <a:br>
              <a:rPr lang="nl-NL" sz="1800" i="1" dirty="0" smtClean="0">
                <a:solidFill>
                  <a:srgbClr val="0070C0"/>
                </a:solidFill>
              </a:rPr>
            </a:br>
            <a:endParaRPr lang="nl-NL" sz="1800" i="1" dirty="0">
              <a:solidFill>
                <a:srgbClr val="0070C0"/>
              </a:solidFill>
            </a:endParaRPr>
          </a:p>
          <a:p>
            <a:pPr marL="0" indent="0">
              <a:buNone/>
            </a:pPr>
            <a:r>
              <a:rPr lang="nl-NL" sz="1800" dirty="0" smtClean="0"/>
              <a:t>K.   Hoe </a:t>
            </a:r>
            <a:r>
              <a:rPr lang="nl-NL" sz="1800" dirty="0"/>
              <a:t>heet de eerste moedermelk, en wat is het belang van deze melk voor het kind</a:t>
            </a:r>
            <a:r>
              <a:rPr lang="nl-NL" sz="1800" dirty="0" smtClean="0"/>
              <a:t>?</a:t>
            </a:r>
            <a:br>
              <a:rPr lang="nl-NL" sz="1800" dirty="0" smtClean="0"/>
            </a:br>
            <a:r>
              <a:rPr lang="nl-NL" sz="1800" dirty="0" smtClean="0"/>
              <a:t>      </a:t>
            </a:r>
            <a:r>
              <a:rPr lang="nl-NL" sz="1800" i="1" dirty="0" smtClean="0">
                <a:solidFill>
                  <a:srgbClr val="0070C0"/>
                </a:solidFill>
              </a:rPr>
              <a:t>Colostrum</a:t>
            </a:r>
            <a:br>
              <a:rPr lang="nl-NL" sz="1800" i="1" dirty="0" smtClean="0">
                <a:solidFill>
                  <a:srgbClr val="0070C0"/>
                </a:solidFill>
              </a:rPr>
            </a:br>
            <a:endParaRPr lang="nl-NL" sz="1800" i="1" dirty="0">
              <a:solidFill>
                <a:srgbClr val="0070C0"/>
              </a:solidFill>
            </a:endParaRPr>
          </a:p>
          <a:p>
            <a:pPr>
              <a:buAutoNum type="alphaUcPeriod" startAt="12"/>
            </a:pPr>
            <a:r>
              <a:rPr lang="nl-NL" sz="1800" dirty="0" smtClean="0"/>
              <a:t>Welke </a:t>
            </a:r>
            <a:r>
              <a:rPr lang="nl-NL" sz="1800" dirty="0"/>
              <a:t>vitamines moeten worden toegediend aan kinderen die borstvoeding krijgen</a:t>
            </a:r>
            <a:r>
              <a:rPr lang="nl-NL" sz="1800" dirty="0" smtClean="0"/>
              <a:t>?</a:t>
            </a:r>
          </a:p>
          <a:p>
            <a:pPr marL="0" indent="0">
              <a:buNone/>
            </a:pPr>
            <a:r>
              <a:rPr lang="nl-NL" sz="1800" i="1" dirty="0" smtClean="0">
                <a:solidFill>
                  <a:srgbClr val="0070C0"/>
                </a:solidFill>
              </a:rPr>
              <a:t>       Vitamine D en K</a:t>
            </a:r>
            <a:br>
              <a:rPr lang="nl-NL" sz="1800" i="1" dirty="0" smtClean="0">
                <a:solidFill>
                  <a:srgbClr val="0070C0"/>
                </a:solidFill>
              </a:rPr>
            </a:br>
            <a:endParaRPr lang="nl-NL" sz="1800" i="1" dirty="0">
              <a:solidFill>
                <a:srgbClr val="0070C0"/>
              </a:solidFill>
            </a:endParaRPr>
          </a:p>
          <a:p>
            <a:pPr marL="0" indent="0">
              <a:buNone/>
            </a:pPr>
            <a:r>
              <a:rPr lang="nl-NL" sz="1800" dirty="0" smtClean="0"/>
              <a:t>M.   Hoe </a:t>
            </a:r>
            <a:r>
              <a:rPr lang="nl-NL" sz="1800" dirty="0"/>
              <a:t>weet je of je kind voldoende borstvoeding binnenkrijgt?</a:t>
            </a:r>
            <a:r>
              <a:rPr lang="nl-NL" sz="1800" dirty="0" smtClean="0"/>
              <a:t/>
            </a:r>
            <a:br>
              <a:rPr lang="nl-NL" sz="1800" dirty="0" smtClean="0"/>
            </a:br>
            <a:r>
              <a:rPr lang="nl-NL" sz="1800" i="1" dirty="0" smtClean="0">
                <a:solidFill>
                  <a:srgbClr val="0070C0"/>
                </a:solidFill>
              </a:rPr>
              <a:t>        Als het kind voldoende plast poept en goed aankomt.</a:t>
            </a:r>
            <a:endParaRPr lang="nl-NL" sz="1800" i="1" dirty="0">
              <a:solidFill>
                <a:srgbClr val="0070C0"/>
              </a:solidFill>
            </a:endParaRPr>
          </a:p>
        </p:txBody>
      </p:sp>
    </p:spTree>
    <p:extLst>
      <p:ext uri="{BB962C8B-B14F-4D97-AF65-F5344CB8AC3E}">
        <p14:creationId xmlns:p14="http://schemas.microsoft.com/office/powerpoint/2010/main" val="39689158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Vragen de zuigeling</a:t>
            </a:r>
            <a:endParaRPr lang="nl-NL" dirty="0"/>
          </a:p>
        </p:txBody>
      </p:sp>
      <p:sp>
        <p:nvSpPr>
          <p:cNvPr id="3" name="Tijdelijke aanduiding voor inhoud 2"/>
          <p:cNvSpPr>
            <a:spLocks noGrp="1"/>
          </p:cNvSpPr>
          <p:nvPr>
            <p:ph idx="1"/>
          </p:nvPr>
        </p:nvSpPr>
        <p:spPr/>
        <p:txBody>
          <a:bodyPr>
            <a:normAutofit fontScale="92500" lnSpcReduction="10000"/>
          </a:bodyPr>
          <a:lstStyle/>
          <a:p>
            <a:pPr marL="0" indent="0">
              <a:buNone/>
            </a:pPr>
            <a:r>
              <a:rPr lang="nl-NL" sz="1800" dirty="0" smtClean="0"/>
              <a:t>Opdracht 15.11</a:t>
            </a:r>
          </a:p>
          <a:p>
            <a:pPr marL="0" indent="0">
              <a:buNone/>
            </a:pPr>
            <a:r>
              <a:rPr lang="nl-NL" sz="1800" dirty="0" smtClean="0"/>
              <a:t>Als Bart zes maanden oud is krijgt hij voor het eerst een fruithapje. Michelle en Berry hebben zich daar erg op verheugd. Ze gooien allerlei soorten fruit bij elkaar: kiwi, banaan, aardbeien en een appel, die ze even gekookt hebben. Met de staafmixer pureren ze het fruit – het is een hele bak vol. Als ze Bart zijn eerste hapje geven, duwt hij het met zijn tong uit zijn mond. Dat gaat zo een tijdje door. Ze laten het er maar even bij zitten. Michelle en Berry snappen best dat hij moet wennen aan de nieuwe smaken en het eten met een lepel. Ze zetten het afgedekte bakje met fruit weg in de koelkast. </a:t>
            </a:r>
          </a:p>
          <a:p>
            <a:pPr>
              <a:buAutoNum type="alphaUcPeriod"/>
            </a:pPr>
            <a:r>
              <a:rPr lang="nl-NL" sz="1800" dirty="0" smtClean="0"/>
              <a:t>Wat vind jij van de manier waarop Michelle en Berry hun kind voor het eerst kennis laten maken met fruit? Licht je antwoord toe.</a:t>
            </a:r>
            <a:br>
              <a:rPr lang="nl-NL" sz="1800" dirty="0" smtClean="0"/>
            </a:br>
            <a:endParaRPr lang="nl-NL" sz="1800" dirty="0" smtClean="0"/>
          </a:p>
          <a:p>
            <a:pPr>
              <a:buAutoNum type="alphaUcPeriod"/>
            </a:pPr>
            <a:r>
              <a:rPr lang="nl-NL" sz="1800" dirty="0" smtClean="0"/>
              <a:t>Mogen ze hem het overgebleven fruit de volgende dag nog geven? Waarom wel of niet?</a:t>
            </a:r>
          </a:p>
          <a:p>
            <a:pPr marL="0" indent="0">
              <a:buNone/>
            </a:pPr>
            <a:r>
              <a:rPr lang="nl-NL" sz="1800" dirty="0" smtClean="0"/>
              <a:t>      </a:t>
            </a:r>
            <a:r>
              <a:rPr lang="nl-NL" sz="1800" i="1" dirty="0" smtClean="0">
                <a:solidFill>
                  <a:srgbClr val="0070C0"/>
                </a:solidFill>
              </a:rPr>
              <a:t>Nee, zuigelingen zijn erg gevoelig voor bacteriële voedselinfecties omdat hun maag nog weinig zuur produceert.</a:t>
            </a:r>
            <a:endParaRPr lang="nl-NL" sz="1800" dirty="0"/>
          </a:p>
        </p:txBody>
      </p:sp>
    </p:spTree>
    <p:extLst>
      <p:ext uri="{BB962C8B-B14F-4D97-AF65-F5344CB8AC3E}">
        <p14:creationId xmlns:p14="http://schemas.microsoft.com/office/powerpoint/2010/main" val="4607799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Vragen de zuigeling</a:t>
            </a:r>
            <a:endParaRPr lang="nl-NL" dirty="0"/>
          </a:p>
        </p:txBody>
      </p:sp>
      <p:sp>
        <p:nvSpPr>
          <p:cNvPr id="3" name="Tijdelijke aanduiding voor inhoud 2"/>
          <p:cNvSpPr>
            <a:spLocks noGrp="1"/>
          </p:cNvSpPr>
          <p:nvPr>
            <p:ph idx="1"/>
          </p:nvPr>
        </p:nvSpPr>
        <p:spPr/>
        <p:txBody>
          <a:bodyPr>
            <a:normAutofit/>
          </a:bodyPr>
          <a:lstStyle/>
          <a:p>
            <a:pPr marL="0" indent="0">
              <a:buNone/>
            </a:pPr>
            <a:r>
              <a:rPr lang="nl-NL" sz="1800" dirty="0" smtClean="0"/>
              <a:t>Opdracht 15.12</a:t>
            </a:r>
            <a:br>
              <a:rPr lang="nl-NL" sz="1800" dirty="0" smtClean="0"/>
            </a:br>
            <a:r>
              <a:rPr lang="nl-NL" sz="1800" dirty="0" smtClean="0"/>
              <a:t>een vriendin van Anouk heeft een zoontje dat net zo oud is als haar dochtertje Fiene van negen maanden. Als Anouk haar verteld dat ze de warme maaltijd voor haar dochtertje zelf klaarmaakt, zegt haar vriendin dat zij dat veel te veel werk vindt. Zij geeft haar zoon altijd een potje met eten. Ze zegt dat die net zo goed zijn, wat vind jij</a:t>
            </a:r>
            <a:r>
              <a:rPr lang="nl-NL" sz="1800" dirty="0" smtClean="0"/>
              <a:t>?</a:t>
            </a:r>
            <a:endParaRPr lang="nl-NL" sz="1800" dirty="0" smtClean="0"/>
          </a:p>
        </p:txBody>
      </p:sp>
      <p:sp>
        <p:nvSpPr>
          <p:cNvPr id="4" name="Tekstvak 3"/>
          <p:cNvSpPr txBox="1"/>
          <p:nvPr/>
        </p:nvSpPr>
        <p:spPr>
          <a:xfrm>
            <a:off x="2039594" y="3284984"/>
            <a:ext cx="6624736" cy="1200329"/>
          </a:xfrm>
          <a:prstGeom prst="rect">
            <a:avLst/>
          </a:prstGeom>
          <a:noFill/>
        </p:spPr>
        <p:txBody>
          <a:bodyPr wrap="square" rtlCol="0">
            <a:spAutoFit/>
          </a:bodyPr>
          <a:lstStyle/>
          <a:p>
            <a:r>
              <a:rPr lang="nl-NL" i="1" dirty="0">
                <a:solidFill>
                  <a:srgbClr val="0070C0"/>
                </a:solidFill>
              </a:rPr>
              <a:t>De potjes moeten wel afgewisseld worden met zelfbereid eten, dit omdat de potjes eten erg zacht zijn waardoor er nauwelijks gekauwd hoeft te worden. Hierdoor went het kind niet aan zelfbereid voedsel. </a:t>
            </a:r>
          </a:p>
          <a:p>
            <a:endParaRPr lang="nl-NL" dirty="0"/>
          </a:p>
        </p:txBody>
      </p:sp>
    </p:spTree>
    <p:extLst>
      <p:ext uri="{BB962C8B-B14F-4D97-AF65-F5344CB8AC3E}">
        <p14:creationId xmlns:p14="http://schemas.microsoft.com/office/powerpoint/2010/main" val="12909889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Inhoud van de les</a:t>
            </a:r>
            <a:endParaRPr lang="nl-NL" dirty="0"/>
          </a:p>
        </p:txBody>
      </p:sp>
      <p:sp>
        <p:nvSpPr>
          <p:cNvPr id="3" name="Tijdelijke aanduiding voor inhoud 2"/>
          <p:cNvSpPr>
            <a:spLocks noGrp="1"/>
          </p:cNvSpPr>
          <p:nvPr>
            <p:ph idx="1"/>
          </p:nvPr>
        </p:nvSpPr>
        <p:spPr>
          <a:xfrm>
            <a:off x="1259632" y="1268760"/>
            <a:ext cx="6635080" cy="3456384"/>
          </a:xfrm>
        </p:spPr>
        <p:txBody>
          <a:bodyPr>
            <a:noAutofit/>
          </a:bodyPr>
          <a:lstStyle/>
          <a:p>
            <a:r>
              <a:rPr lang="nl-NL" sz="1800" dirty="0" smtClean="0"/>
              <a:t>Nakijken</a:t>
            </a:r>
          </a:p>
          <a:p>
            <a:r>
              <a:rPr lang="nl-NL" sz="1800" b="1" dirty="0" smtClean="0"/>
              <a:t>Peuter 1-4 jaar</a:t>
            </a:r>
          </a:p>
          <a:p>
            <a:r>
              <a:rPr lang="nl-NL" sz="1800" dirty="0" smtClean="0"/>
              <a:t>Kleuter en schoolkind 4-13 jaar</a:t>
            </a:r>
          </a:p>
          <a:p>
            <a:r>
              <a:rPr lang="nl-NL" sz="1800" dirty="0" smtClean="0"/>
              <a:t>Puber 13-18 jaar</a:t>
            </a:r>
          </a:p>
          <a:p>
            <a:r>
              <a:rPr lang="nl-NL" sz="1800" dirty="0" smtClean="0"/>
              <a:t>Ouderen </a:t>
            </a:r>
            <a:r>
              <a:rPr lang="nl-NL" sz="1800" dirty="0" smtClean="0"/>
              <a:t>&gt; 65 jaar</a:t>
            </a:r>
          </a:p>
          <a:p>
            <a:endParaRPr lang="nl-NL" sz="3200" dirty="0" smtClean="0"/>
          </a:p>
          <a:p>
            <a:endParaRPr lang="nl-NL" sz="3200" dirty="0" smtClean="0"/>
          </a:p>
        </p:txBody>
      </p:sp>
    </p:spTree>
    <p:extLst>
      <p:ext uri="{BB962C8B-B14F-4D97-AF65-F5344CB8AC3E}">
        <p14:creationId xmlns:p14="http://schemas.microsoft.com/office/powerpoint/2010/main" val="149933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Peuter 1-4 jaar Wisselend eetgedrag</a:t>
            </a:r>
            <a:endParaRPr lang="nl-NL" dirty="0"/>
          </a:p>
        </p:txBody>
      </p:sp>
      <p:sp>
        <p:nvSpPr>
          <p:cNvPr id="3" name="Tijdelijke aanduiding voor inhoud 2"/>
          <p:cNvSpPr>
            <a:spLocks noGrp="1"/>
          </p:cNvSpPr>
          <p:nvPr>
            <p:ph idx="1"/>
          </p:nvPr>
        </p:nvSpPr>
        <p:spPr/>
        <p:txBody>
          <a:bodyPr/>
          <a:lstStyle/>
          <a:p>
            <a:r>
              <a:rPr lang="nl-NL" sz="2400" dirty="0" smtClean="0"/>
              <a:t>Eetgedrag afhankelijk van de groei van het kind </a:t>
            </a:r>
            <a:r>
              <a:rPr lang="nl-NL" sz="2400" baseline="30000" dirty="0" smtClean="0"/>
              <a:t>(1)</a:t>
            </a:r>
          </a:p>
          <a:p>
            <a:r>
              <a:rPr lang="nl-NL" sz="2400" dirty="0" smtClean="0"/>
              <a:t>Tussen 1-4 jaar + 10cm en 2kg/jaar </a:t>
            </a:r>
            <a:r>
              <a:rPr lang="nl-NL" sz="2400" baseline="30000" dirty="0" smtClean="0"/>
              <a:t>(2)</a:t>
            </a:r>
          </a:p>
          <a:p>
            <a:r>
              <a:rPr lang="nl-NL" sz="2400" dirty="0" smtClean="0"/>
              <a:t>Vaste eet en drink momenten (max 7) </a:t>
            </a:r>
            <a:r>
              <a:rPr lang="nl-NL" sz="2400" baseline="30000" dirty="0" smtClean="0"/>
              <a:t>(1)</a:t>
            </a:r>
            <a:endParaRPr lang="nl-NL" sz="2400" dirty="0" smtClean="0"/>
          </a:p>
          <a:p>
            <a:endParaRPr lang="nl-NL" dirty="0"/>
          </a:p>
        </p:txBody>
      </p:sp>
    </p:spTree>
    <p:extLst>
      <p:ext uri="{BB962C8B-B14F-4D97-AF65-F5344CB8AC3E}">
        <p14:creationId xmlns:p14="http://schemas.microsoft.com/office/powerpoint/2010/main" val="2124068345"/>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2806</TotalTime>
  <Words>914</Words>
  <Application>Microsoft Office PowerPoint</Application>
  <PresentationFormat>Diavoorstelling (4:3)</PresentationFormat>
  <Paragraphs>186</Paragraphs>
  <Slides>28</Slides>
  <Notes>1</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28</vt:i4>
      </vt:variant>
    </vt:vector>
  </HeadingPairs>
  <TitlesOfParts>
    <vt:vector size="31" baseType="lpstr">
      <vt:lpstr>Arial</vt:lpstr>
      <vt:lpstr>Calibri</vt:lpstr>
      <vt:lpstr>Kantoorthema</vt:lpstr>
      <vt:lpstr>Voeding bij verschillende doelgroepen en culturen</vt:lpstr>
      <vt:lpstr>Inhoud van de les</vt:lpstr>
      <vt:lpstr>Vragen de zuigeling</vt:lpstr>
      <vt:lpstr>Vragen de zuigeling</vt:lpstr>
      <vt:lpstr>Vragen de zuigeling</vt:lpstr>
      <vt:lpstr>Vragen de zuigeling</vt:lpstr>
      <vt:lpstr>Vragen de zuigeling</vt:lpstr>
      <vt:lpstr>Inhoud van de les</vt:lpstr>
      <vt:lpstr>Peuter 1-4 jaar Wisselend eetgedrag</vt:lpstr>
      <vt:lpstr>Peuter 1-4 jaar wat liever niet? (3)</vt:lpstr>
      <vt:lpstr>Peuter 1-4 jaar, neofobie</vt:lpstr>
      <vt:lpstr>Peuter 1-4 jaar, voedsel overgevoeligheid (1,2,4) </vt:lpstr>
      <vt:lpstr>Peuter 1-4 jaar, gemiddelde voedsel behoefte</vt:lpstr>
      <vt:lpstr>Peuter 1-4 jaar, opdracht 16.2</vt:lpstr>
      <vt:lpstr>Inhoud van de les</vt:lpstr>
      <vt:lpstr>Kleuter en schoolkind 4-13 jaar</vt:lpstr>
      <vt:lpstr>Kleuter en schoolkind 4-13 jaar</vt:lpstr>
      <vt:lpstr>Inhoud van de les</vt:lpstr>
      <vt:lpstr>Puber 13-18 jaar  groeispurt</vt:lpstr>
      <vt:lpstr>Puber 13-18 jaar, verkeerde voedselkeuze (2) </vt:lpstr>
      <vt:lpstr>Inhoud van de les</vt:lpstr>
      <vt:lpstr>Ouderen &gt; 65 jaar ondervoeding/overvoeding  (1)</vt:lpstr>
      <vt:lpstr>Ouderen &gt; 65 jaar</vt:lpstr>
      <vt:lpstr>Ouderen &gt; 65 jaar, sarcopenie</vt:lpstr>
      <vt:lpstr>Ouderen &gt; 65 jaar, verminderde opname (resorptie) (1)</vt:lpstr>
      <vt:lpstr>Ouderen &gt; 65 jaar, dementie</vt:lpstr>
      <vt:lpstr>Huiswerk</vt:lpstr>
      <vt:lpstr>bronnen</vt:lpstr>
    </vt:vector>
  </TitlesOfParts>
  <Company>Helicon Opleidingen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Miriam Oostdijk</dc:creator>
  <cp:lastModifiedBy>Merel Verhofstadt</cp:lastModifiedBy>
  <cp:revision>224</cp:revision>
  <cp:lastPrinted>2015-09-16T11:22:19Z</cp:lastPrinted>
  <dcterms:created xsi:type="dcterms:W3CDTF">2013-11-15T15:05:42Z</dcterms:created>
  <dcterms:modified xsi:type="dcterms:W3CDTF">2018-09-20T13:04:23Z</dcterms:modified>
</cp:coreProperties>
</file>